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 id="2147484056" r:id="rId2"/>
  </p:sldMasterIdLst>
  <p:notesMasterIdLst>
    <p:notesMasterId r:id="rId21"/>
  </p:notesMasterIdLst>
  <p:sldIdLst>
    <p:sldId id="256" r:id="rId3"/>
    <p:sldId id="366" r:id="rId4"/>
    <p:sldId id="343" r:id="rId5"/>
    <p:sldId id="365" r:id="rId6"/>
    <p:sldId id="364" r:id="rId7"/>
    <p:sldId id="263" r:id="rId8"/>
    <p:sldId id="298" r:id="rId9"/>
    <p:sldId id="337" r:id="rId10"/>
    <p:sldId id="336" r:id="rId11"/>
    <p:sldId id="259" r:id="rId12"/>
    <p:sldId id="338" r:id="rId13"/>
    <p:sldId id="287" r:id="rId14"/>
    <p:sldId id="350" r:id="rId15"/>
    <p:sldId id="314" r:id="rId16"/>
    <p:sldId id="363" r:id="rId17"/>
    <p:sldId id="332" r:id="rId18"/>
    <p:sldId id="322" r:id="rId19"/>
    <p:sldId id="353" r:id="rId20"/>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4B02"/>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9" autoAdjust="0"/>
    <p:restoredTop sz="95000" autoAdjust="0"/>
  </p:normalViewPr>
  <p:slideViewPr>
    <p:cSldViewPr>
      <p:cViewPr varScale="1">
        <p:scale>
          <a:sx n="86" d="100"/>
          <a:sy n="86" d="100"/>
        </p:scale>
        <p:origin x="1500" y="9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staff-store\finance\Budget%20Prep\2023-24\Budget%20Workshop%20Backup%2005162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staff-store\finance\Budget%20Prep\2023-24\Budget%20Workshop%20Backup%20051623.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'Tax Rates'!$M$2:$R$2</c:f>
              <c:strCache>
                <c:ptCount val="6"/>
                <c:pt idx="0">
                  <c:v>2018-19</c:v>
                </c:pt>
                <c:pt idx="1">
                  <c:v>2019-20</c:v>
                </c:pt>
                <c:pt idx="2">
                  <c:v>2020-21</c:v>
                </c:pt>
                <c:pt idx="3">
                  <c:v>2021-22</c:v>
                </c:pt>
                <c:pt idx="4">
                  <c:v>2022-23</c:v>
                </c:pt>
                <c:pt idx="5">
                  <c:v>2023-24</c:v>
                </c:pt>
              </c:strCache>
            </c:strRef>
          </c:cat>
          <c:val>
            <c:numRef>
              <c:f>'Tax Rates'!$M$3:$R$3</c:f>
              <c:numCache>
                <c:formatCode>General</c:formatCode>
                <c:ptCount val="6"/>
                <c:pt idx="0">
                  <c:v>1.67</c:v>
                </c:pt>
                <c:pt idx="1">
                  <c:v>1.5684</c:v>
                </c:pt>
                <c:pt idx="2">
                  <c:v>1.5383</c:v>
                </c:pt>
                <c:pt idx="3">
                  <c:v>1.4945999999999999</c:v>
                </c:pt>
                <c:pt idx="4">
                  <c:v>1.4429000000000001</c:v>
                </c:pt>
                <c:pt idx="5">
                  <c:v>1.3949</c:v>
                </c:pt>
              </c:numCache>
            </c:numRef>
          </c:val>
          <c:extLst>
            <c:ext xmlns:c16="http://schemas.microsoft.com/office/drawing/2014/chart" uri="{C3380CC4-5D6E-409C-BE32-E72D297353CC}">
              <c16:uniqueId val="{00000000-C545-44BE-8789-738365EDE62D}"/>
            </c:ext>
          </c:extLst>
        </c:ser>
        <c:dLbls>
          <c:showLegendKey val="0"/>
          <c:showVal val="0"/>
          <c:showCatName val="0"/>
          <c:showSerName val="0"/>
          <c:showPercent val="0"/>
          <c:showBubbleSize val="0"/>
        </c:dLbls>
        <c:gapWidth val="150"/>
        <c:axId val="585599624"/>
        <c:axId val="585596016"/>
      </c:barChart>
      <c:catAx>
        <c:axId val="585599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5596016"/>
        <c:crosses val="autoZero"/>
        <c:auto val="1"/>
        <c:lblAlgn val="ctr"/>
        <c:lblOffset val="100"/>
        <c:noMultiLvlLbl val="0"/>
      </c:catAx>
      <c:valAx>
        <c:axId val="58559601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5599624"/>
        <c:crosses val="autoZero"/>
        <c:crossBetween val="between"/>
      </c:valAx>
      <c:spPr>
        <a:noFill/>
        <a:ln>
          <a:noFill/>
        </a:ln>
        <a:effectLst/>
      </c:spPr>
    </c:plotArea>
    <c:plotVisOnly val="1"/>
    <c:dispBlanksAs val="zero"/>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159635533363208"/>
          <c:y val="0.1754633275007291"/>
          <c:w val="0.7739501667982559"/>
          <c:h val="0.68672754447360751"/>
        </c:manualLayout>
      </c:layout>
      <c:barChart>
        <c:barDir val="col"/>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Values!$L$2:$P$2</c:f>
              <c:strCache>
                <c:ptCount val="5"/>
                <c:pt idx="0">
                  <c:v>2019-20</c:v>
                </c:pt>
                <c:pt idx="1">
                  <c:v>2020-21</c:v>
                </c:pt>
                <c:pt idx="2">
                  <c:v>2021-22</c:v>
                </c:pt>
                <c:pt idx="3">
                  <c:v>2022-23</c:v>
                </c:pt>
                <c:pt idx="4">
                  <c:v>2023-24 (Prelim)</c:v>
                </c:pt>
              </c:strCache>
            </c:strRef>
          </c:cat>
          <c:val>
            <c:numRef>
              <c:f>Values!$L$3:$P$3</c:f>
              <c:numCache>
                <c:formatCode>_("$"* #,##0_);_("$"* \(#,##0\);_("$"* "-"??_);_(@_)</c:formatCode>
                <c:ptCount val="5"/>
                <c:pt idx="0">
                  <c:v>5080405853</c:v>
                </c:pt>
                <c:pt idx="1">
                  <c:v>5380561828</c:v>
                </c:pt>
                <c:pt idx="2" formatCode="0%">
                  <c:v>5796256292</c:v>
                </c:pt>
                <c:pt idx="3">
                  <c:v>6514814470</c:v>
                </c:pt>
                <c:pt idx="4" formatCode="_(&quot;$&quot;* #,##0.0_);_(&quot;$&quot;* \(#,##0.0\);_(&quot;$&quot;* &quot;-&quot;??_);_(@_)">
                  <c:v>7044139963</c:v>
                </c:pt>
              </c:numCache>
            </c:numRef>
          </c:val>
          <c:extLst>
            <c:ext xmlns:c16="http://schemas.microsoft.com/office/drawing/2014/chart" uri="{C3380CC4-5D6E-409C-BE32-E72D297353CC}">
              <c16:uniqueId val="{00000000-E61D-464D-B155-E496C39F1F6B}"/>
            </c:ext>
          </c:extLst>
        </c:ser>
        <c:dLbls>
          <c:showLegendKey val="0"/>
          <c:showVal val="0"/>
          <c:showCatName val="0"/>
          <c:showSerName val="0"/>
          <c:showPercent val="0"/>
          <c:showBubbleSize val="0"/>
        </c:dLbls>
        <c:gapWidth val="150"/>
        <c:axId val="585599624"/>
        <c:axId val="585596016"/>
      </c:barChart>
      <c:catAx>
        <c:axId val="585599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5596016"/>
        <c:crosses val="autoZero"/>
        <c:auto val="1"/>
        <c:lblAlgn val="ctr"/>
        <c:lblOffset val="100"/>
        <c:noMultiLvlLbl val="0"/>
      </c:catAx>
      <c:valAx>
        <c:axId val="58559601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85599624"/>
        <c:crosses val="autoZero"/>
        <c:crossBetween val="between"/>
      </c:valAx>
      <c:spPr>
        <a:noFill/>
        <a:ln>
          <a:noFill/>
        </a:ln>
        <a:effectLst/>
      </c:spPr>
    </c:plotArea>
    <c:plotVisOnly val="1"/>
    <c:dispBlanksAs val="zero"/>
    <c:showDLblsOverMax val="0"/>
  </c:chart>
  <c:spPr>
    <a:noFill/>
    <a:ln>
      <a:noFill/>
    </a:ln>
    <a:effectLst/>
  </c:spPr>
  <c:txPr>
    <a:bodyPr/>
    <a:lstStyle/>
    <a:p>
      <a:pPr>
        <a:defRPr sz="1200"/>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'Enrollment '!$I$3</c:f>
              <c:strCache>
                <c:ptCount val="1"/>
                <c:pt idx="0">
                  <c:v>Enrollment</c:v>
                </c:pt>
              </c:strCache>
            </c:strRef>
          </c:tx>
          <c:spPr>
            <a:solidFill>
              <a:schemeClr val="accent2"/>
            </a:solidFill>
            <a:ln>
              <a:noFill/>
            </a:ln>
            <a:effectLst/>
          </c:spPr>
          <c:invertIfNegative val="0"/>
          <c:dLbls>
            <c:dLbl>
              <c:idx val="2"/>
              <c:layout>
                <c:manualLayout>
                  <c:x val="-8.1967213114754606E-3"/>
                  <c:y val="-6.48148148148148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48-4071-A869-1012674B8D9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'Enrollment '!$J$1:$O$1</c:f>
              <c:strCache>
                <c:ptCount val="6"/>
                <c:pt idx="0">
                  <c:v>2018-2019</c:v>
                </c:pt>
                <c:pt idx="1">
                  <c:v>2019-2020</c:v>
                </c:pt>
                <c:pt idx="2">
                  <c:v>2020-2021</c:v>
                </c:pt>
                <c:pt idx="3">
                  <c:v>2021-22</c:v>
                </c:pt>
                <c:pt idx="4">
                  <c:v>2022-23</c:v>
                </c:pt>
                <c:pt idx="5">
                  <c:v>2023-24 Demographer</c:v>
                </c:pt>
              </c:strCache>
            </c:strRef>
          </c:cat>
          <c:val>
            <c:numRef>
              <c:f>'Enrollment '!$J$3:$O$3</c:f>
              <c:numCache>
                <c:formatCode>_(* #,##0_);_(* \(#,##0\);_(* "-"??_);_(@_)</c:formatCode>
                <c:ptCount val="6"/>
                <c:pt idx="0">
                  <c:v>12387</c:v>
                </c:pt>
                <c:pt idx="1">
                  <c:v>12810</c:v>
                </c:pt>
                <c:pt idx="2">
                  <c:v>12547</c:v>
                </c:pt>
                <c:pt idx="3">
                  <c:v>12746</c:v>
                </c:pt>
                <c:pt idx="4">
                  <c:v>12865</c:v>
                </c:pt>
                <c:pt idx="5">
                  <c:v>12984</c:v>
                </c:pt>
              </c:numCache>
            </c:numRef>
          </c:val>
          <c:extLst>
            <c:ext xmlns:c16="http://schemas.microsoft.com/office/drawing/2014/chart" uri="{C3380CC4-5D6E-409C-BE32-E72D297353CC}">
              <c16:uniqueId val="{00000001-DD48-4071-A869-1012674B8D95}"/>
            </c:ext>
          </c:extLst>
        </c:ser>
        <c:dLbls>
          <c:showLegendKey val="0"/>
          <c:showVal val="0"/>
          <c:showCatName val="0"/>
          <c:showSerName val="0"/>
          <c:showPercent val="0"/>
          <c:showBubbleSize val="0"/>
        </c:dLbls>
        <c:gapWidth val="219"/>
        <c:axId val="446384680"/>
        <c:axId val="446380744"/>
      </c:barChart>
      <c:lineChart>
        <c:grouping val="stacked"/>
        <c:varyColors val="0"/>
        <c:ser>
          <c:idx val="0"/>
          <c:order val="0"/>
          <c:tx>
            <c:strRef>
              <c:f>'Enrollment '!$I$2</c:f>
              <c:strCache>
                <c:ptCount val="1"/>
                <c:pt idx="0">
                  <c:v>ADA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'Enrollment '!$J$1:$O$1</c:f>
              <c:strCache>
                <c:ptCount val="6"/>
                <c:pt idx="0">
                  <c:v>2018-2019</c:v>
                </c:pt>
                <c:pt idx="1">
                  <c:v>2019-2020</c:v>
                </c:pt>
                <c:pt idx="2">
                  <c:v>2020-2021</c:v>
                </c:pt>
                <c:pt idx="3">
                  <c:v>2021-22</c:v>
                </c:pt>
                <c:pt idx="4">
                  <c:v>2022-23</c:v>
                </c:pt>
                <c:pt idx="5">
                  <c:v>2023-24 Demographer</c:v>
                </c:pt>
              </c:strCache>
            </c:strRef>
          </c:cat>
          <c:val>
            <c:numRef>
              <c:f>'Enrollment '!$J$2:$O$2</c:f>
              <c:numCache>
                <c:formatCode>0.0%</c:formatCode>
                <c:ptCount val="6"/>
                <c:pt idx="0">
                  <c:v>0.95899999999999996</c:v>
                </c:pt>
                <c:pt idx="1">
                  <c:v>0.95620000000000005</c:v>
                </c:pt>
                <c:pt idx="2">
                  <c:v>0.94969999999999999</c:v>
                </c:pt>
                <c:pt idx="3">
                  <c:v>0.92879999999999996</c:v>
                </c:pt>
                <c:pt idx="4">
                  <c:v>0.93500000000000005</c:v>
                </c:pt>
                <c:pt idx="5">
                  <c:v>0.94</c:v>
                </c:pt>
              </c:numCache>
            </c:numRef>
          </c:val>
          <c:smooth val="0"/>
          <c:extLst>
            <c:ext xmlns:c16="http://schemas.microsoft.com/office/drawing/2014/chart" uri="{C3380CC4-5D6E-409C-BE32-E72D297353CC}">
              <c16:uniqueId val="{00000002-DD48-4071-A869-1012674B8D95}"/>
            </c:ext>
          </c:extLst>
        </c:ser>
        <c:dLbls>
          <c:showLegendKey val="0"/>
          <c:showVal val="0"/>
          <c:showCatName val="0"/>
          <c:showSerName val="0"/>
          <c:showPercent val="0"/>
          <c:showBubbleSize val="0"/>
        </c:dLbls>
        <c:marker val="1"/>
        <c:smooth val="0"/>
        <c:axId val="581335264"/>
        <c:axId val="581341496"/>
      </c:lineChart>
      <c:catAx>
        <c:axId val="446384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6380744"/>
        <c:crosses val="autoZero"/>
        <c:auto val="1"/>
        <c:lblAlgn val="ctr"/>
        <c:lblOffset val="100"/>
        <c:noMultiLvlLbl val="0"/>
      </c:catAx>
      <c:valAx>
        <c:axId val="446380744"/>
        <c:scaling>
          <c:orientation val="minMax"/>
          <c:max val="14000"/>
          <c:min val="1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6384680"/>
        <c:crosses val="autoZero"/>
        <c:crossBetween val="between"/>
        <c:majorUnit val="500"/>
      </c:valAx>
      <c:valAx>
        <c:axId val="581341496"/>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1335264"/>
        <c:crosses val="max"/>
        <c:crossBetween val="between"/>
      </c:valAx>
      <c:catAx>
        <c:axId val="581335264"/>
        <c:scaling>
          <c:orientation val="minMax"/>
        </c:scaling>
        <c:delete val="1"/>
        <c:axPos val="b"/>
        <c:numFmt formatCode="General" sourceLinked="1"/>
        <c:majorTickMark val="out"/>
        <c:minorTickMark val="none"/>
        <c:tickLblPos val="nextTo"/>
        <c:crossAx val="58134149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g"/></Relationships>
</file>

<file path=ppt/diagrams/_rels/data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g"/></Relationships>
</file>

<file path=ppt/diagrams/_rels/drawing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D1524-CBB2-4519-8C91-07D7B65374DA}"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8A1A7A22-74E9-41CD-84EA-D60223A8EC0A}">
      <dgm:prSet phldrT="[Text]"/>
      <dgm:spPr/>
      <dgm:t>
        <a:bodyPr/>
        <a:lstStyle/>
        <a:p>
          <a:r>
            <a:rPr lang="en-US" b="1" dirty="0" smtClean="0"/>
            <a:t>House</a:t>
          </a:r>
          <a:endParaRPr lang="en-US" b="1" dirty="0"/>
        </a:p>
      </dgm:t>
    </dgm:pt>
    <dgm:pt modelId="{5F9074E3-A432-4DCD-97FC-E28FEC767F20}" type="parTrans" cxnId="{723B3921-826D-4231-A63D-DF003F90E381}">
      <dgm:prSet/>
      <dgm:spPr/>
      <dgm:t>
        <a:bodyPr/>
        <a:lstStyle/>
        <a:p>
          <a:endParaRPr lang="en-US"/>
        </a:p>
      </dgm:t>
    </dgm:pt>
    <dgm:pt modelId="{14EEFB1F-F94E-4983-9016-9B6C70CA6106}" type="sibTrans" cxnId="{723B3921-826D-4231-A63D-DF003F90E381}">
      <dgm:prSet/>
      <dgm:spPr/>
      <dgm:t>
        <a:bodyPr/>
        <a:lstStyle/>
        <a:p>
          <a:endParaRPr lang="en-US"/>
        </a:p>
      </dgm:t>
    </dgm:pt>
    <dgm:pt modelId="{064ABD5D-1976-43A2-A5C8-793B4619EF0E}">
      <dgm:prSet phldrT="[Text]"/>
      <dgm:spPr/>
      <dgm:t>
        <a:bodyPr/>
        <a:lstStyle/>
        <a:p>
          <a:r>
            <a:rPr lang="en-US" dirty="0" smtClean="0"/>
            <a:t>Property Taxes, HB 2, SB 3</a:t>
          </a:r>
          <a:endParaRPr lang="en-US" dirty="0"/>
        </a:p>
      </dgm:t>
    </dgm:pt>
    <dgm:pt modelId="{55BD7D4F-6F72-4AD0-9AFC-4E45655CC5DD}" type="parTrans" cxnId="{BBA46FDB-F177-4F20-BD34-84D3FE5C1527}">
      <dgm:prSet/>
      <dgm:spPr/>
      <dgm:t>
        <a:bodyPr/>
        <a:lstStyle/>
        <a:p>
          <a:endParaRPr lang="en-US"/>
        </a:p>
      </dgm:t>
    </dgm:pt>
    <dgm:pt modelId="{33EC9D72-CD6F-4437-B7C4-12CF0B31B6AD}" type="sibTrans" cxnId="{BBA46FDB-F177-4F20-BD34-84D3FE5C1527}">
      <dgm:prSet/>
      <dgm:spPr/>
      <dgm:t>
        <a:bodyPr/>
        <a:lstStyle/>
        <a:p>
          <a:endParaRPr lang="en-US"/>
        </a:p>
      </dgm:t>
    </dgm:pt>
    <dgm:pt modelId="{FF7A3C9B-785F-43F3-93CA-9DFDF622792B}">
      <dgm:prSet phldrT="[Text]"/>
      <dgm:spPr/>
      <dgm:t>
        <a:bodyPr/>
        <a:lstStyle/>
        <a:p>
          <a:r>
            <a:rPr lang="en-US" dirty="0" smtClean="0"/>
            <a:t>ESAs &amp; Choice, SB 8, SB 418</a:t>
          </a:r>
          <a:endParaRPr lang="en-US" dirty="0"/>
        </a:p>
      </dgm:t>
    </dgm:pt>
    <dgm:pt modelId="{84419DD3-51D7-4D93-98D1-C65220A62B88}" type="parTrans" cxnId="{00D69326-15E3-4BD6-BA6D-FD7950CA9302}">
      <dgm:prSet/>
      <dgm:spPr/>
      <dgm:t>
        <a:bodyPr/>
        <a:lstStyle/>
        <a:p>
          <a:endParaRPr lang="en-US"/>
        </a:p>
      </dgm:t>
    </dgm:pt>
    <dgm:pt modelId="{FCDB60E4-61F8-497F-915E-8FD89448E9FC}" type="sibTrans" cxnId="{00D69326-15E3-4BD6-BA6D-FD7950CA9302}">
      <dgm:prSet/>
      <dgm:spPr/>
      <dgm:t>
        <a:bodyPr/>
        <a:lstStyle/>
        <a:p>
          <a:endParaRPr lang="en-US"/>
        </a:p>
      </dgm:t>
    </dgm:pt>
    <dgm:pt modelId="{C507D7F9-C3C4-41A1-80FF-0F4CB1956230}">
      <dgm:prSet phldrT="[Text]"/>
      <dgm:spPr/>
      <dgm:t>
        <a:bodyPr/>
        <a:lstStyle/>
        <a:p>
          <a:r>
            <a:rPr lang="en-US" dirty="0" smtClean="0"/>
            <a:t>School Finance, HB 100</a:t>
          </a:r>
          <a:endParaRPr lang="en-US" dirty="0"/>
        </a:p>
      </dgm:t>
    </dgm:pt>
    <dgm:pt modelId="{E44F5999-7C69-4CBD-9574-51C8360A5063}" type="parTrans" cxnId="{F1410757-480C-42E1-AB56-4DAC53F0D100}">
      <dgm:prSet/>
      <dgm:spPr/>
      <dgm:t>
        <a:bodyPr/>
        <a:lstStyle/>
        <a:p>
          <a:endParaRPr lang="en-US"/>
        </a:p>
      </dgm:t>
    </dgm:pt>
    <dgm:pt modelId="{D1861F52-1FB3-415E-995E-22606FD655E5}" type="sibTrans" cxnId="{F1410757-480C-42E1-AB56-4DAC53F0D100}">
      <dgm:prSet/>
      <dgm:spPr/>
      <dgm:t>
        <a:bodyPr/>
        <a:lstStyle/>
        <a:p>
          <a:endParaRPr lang="en-US"/>
        </a:p>
      </dgm:t>
    </dgm:pt>
    <dgm:pt modelId="{2825E4C4-C305-4830-855D-4EA375127841}">
      <dgm:prSet phldrT="[Text]"/>
      <dgm:spPr/>
      <dgm:t>
        <a:bodyPr/>
        <a:lstStyle/>
        <a:p>
          <a:r>
            <a:rPr lang="en-US" dirty="0" smtClean="0"/>
            <a:t>Teacher Task Force, HB 11, SB 9</a:t>
          </a:r>
          <a:endParaRPr lang="en-US" dirty="0"/>
        </a:p>
      </dgm:t>
    </dgm:pt>
    <dgm:pt modelId="{922DCD5F-F1FE-4AD6-A40D-60799A2C11AF}" type="parTrans" cxnId="{A626EC12-0DC0-4D73-8D38-D59C75A67FB1}">
      <dgm:prSet/>
      <dgm:spPr/>
      <dgm:t>
        <a:bodyPr/>
        <a:lstStyle/>
        <a:p>
          <a:endParaRPr lang="en-US"/>
        </a:p>
      </dgm:t>
    </dgm:pt>
    <dgm:pt modelId="{1A32EF13-A6AF-4843-8698-F5C2F07709F0}" type="sibTrans" cxnId="{A626EC12-0DC0-4D73-8D38-D59C75A67FB1}">
      <dgm:prSet/>
      <dgm:spPr/>
      <dgm:t>
        <a:bodyPr/>
        <a:lstStyle/>
        <a:p>
          <a:endParaRPr lang="en-US"/>
        </a:p>
      </dgm:t>
    </dgm:pt>
    <dgm:pt modelId="{AA8245F8-461D-4F9A-B2DB-5D472C879FF2}">
      <dgm:prSet phldrT="[Text]"/>
      <dgm:spPr/>
      <dgm:t>
        <a:bodyPr/>
        <a:lstStyle/>
        <a:p>
          <a:r>
            <a:rPr lang="en-US" dirty="0" smtClean="0"/>
            <a:t>Safety, HB 3, HB 13, SB 11</a:t>
          </a:r>
          <a:endParaRPr lang="en-US" dirty="0"/>
        </a:p>
      </dgm:t>
    </dgm:pt>
    <dgm:pt modelId="{683247DC-9CED-4032-82EF-51073A60DCFC}" type="parTrans" cxnId="{017B85B5-7C60-48A8-B668-ABDE94F569F3}">
      <dgm:prSet/>
      <dgm:spPr/>
      <dgm:t>
        <a:bodyPr/>
        <a:lstStyle/>
        <a:p>
          <a:endParaRPr lang="en-US"/>
        </a:p>
      </dgm:t>
    </dgm:pt>
    <dgm:pt modelId="{C45A834F-B4AD-4C1A-AC5E-C9A281D54631}" type="sibTrans" cxnId="{017B85B5-7C60-48A8-B668-ABDE94F569F3}">
      <dgm:prSet/>
      <dgm:spPr/>
      <dgm:t>
        <a:bodyPr/>
        <a:lstStyle/>
        <a:p>
          <a:endParaRPr lang="en-US"/>
        </a:p>
      </dgm:t>
    </dgm:pt>
    <dgm:pt modelId="{9FC39FF9-347E-4176-BA60-702836D4A5B4}">
      <dgm:prSet phldrT="[Text]"/>
      <dgm:spPr/>
      <dgm:t>
        <a:bodyPr/>
        <a:lstStyle/>
        <a:p>
          <a:r>
            <a:rPr lang="en-US" dirty="0" smtClean="0"/>
            <a:t>Instructional Materials, HB 1605</a:t>
          </a:r>
          <a:endParaRPr lang="en-US" dirty="0"/>
        </a:p>
      </dgm:t>
    </dgm:pt>
    <dgm:pt modelId="{3FCC098F-B2AF-4B58-812F-7AD3DEB0D3FA}" type="parTrans" cxnId="{C454175C-BE0E-4814-86F4-4628099F93CD}">
      <dgm:prSet/>
      <dgm:spPr/>
      <dgm:t>
        <a:bodyPr/>
        <a:lstStyle/>
        <a:p>
          <a:endParaRPr lang="en-US"/>
        </a:p>
      </dgm:t>
    </dgm:pt>
    <dgm:pt modelId="{B82711BD-D9CF-43D9-B360-FE0170EAD950}" type="sibTrans" cxnId="{C454175C-BE0E-4814-86F4-4628099F93CD}">
      <dgm:prSet/>
      <dgm:spPr/>
      <dgm:t>
        <a:bodyPr/>
        <a:lstStyle/>
        <a:p>
          <a:endParaRPr lang="en-US"/>
        </a:p>
      </dgm:t>
    </dgm:pt>
    <dgm:pt modelId="{EDB2BF11-9A06-4599-99DA-42E39520D073}" type="pres">
      <dgm:prSet presAssocID="{5F3D1524-CBB2-4519-8C91-07D7B65374DA}" presName="layout" presStyleCnt="0">
        <dgm:presLayoutVars>
          <dgm:chMax/>
          <dgm:chPref/>
          <dgm:dir/>
          <dgm:animOne val="branch"/>
          <dgm:animLvl val="lvl"/>
          <dgm:resizeHandles/>
        </dgm:presLayoutVars>
      </dgm:prSet>
      <dgm:spPr/>
      <dgm:t>
        <a:bodyPr/>
        <a:lstStyle/>
        <a:p>
          <a:endParaRPr lang="en-US"/>
        </a:p>
      </dgm:t>
    </dgm:pt>
    <dgm:pt modelId="{ECDBE1A1-5293-4622-A012-0FD62FFB23BD}" type="pres">
      <dgm:prSet presAssocID="{8A1A7A22-74E9-41CD-84EA-D60223A8EC0A}" presName="root" presStyleCnt="0">
        <dgm:presLayoutVars>
          <dgm:chMax/>
          <dgm:chPref val="4"/>
        </dgm:presLayoutVars>
      </dgm:prSet>
      <dgm:spPr/>
    </dgm:pt>
    <dgm:pt modelId="{AEAF031B-0224-4664-9F03-FC5618869E43}" type="pres">
      <dgm:prSet presAssocID="{8A1A7A22-74E9-41CD-84EA-D60223A8EC0A}" presName="rootComposite" presStyleCnt="0">
        <dgm:presLayoutVars/>
      </dgm:prSet>
      <dgm:spPr/>
    </dgm:pt>
    <dgm:pt modelId="{AF5EFF02-87EC-46B0-BA83-B2715BA5A33F}" type="pres">
      <dgm:prSet presAssocID="{8A1A7A22-74E9-41CD-84EA-D60223A8EC0A}" presName="rootText" presStyleLbl="node0" presStyleIdx="0" presStyleCnt="1" custScaleX="145124" custScaleY="121000" custLinFactNeighborX="-3138" custLinFactNeighborY="-3418">
        <dgm:presLayoutVars>
          <dgm:chMax/>
          <dgm:chPref val="4"/>
        </dgm:presLayoutVars>
      </dgm:prSet>
      <dgm:spPr/>
      <dgm:t>
        <a:bodyPr/>
        <a:lstStyle/>
        <a:p>
          <a:endParaRPr lang="en-US"/>
        </a:p>
      </dgm:t>
    </dgm:pt>
    <dgm:pt modelId="{89F0517A-FB52-409A-9D72-71E1121B242D}" type="pres">
      <dgm:prSet presAssocID="{8A1A7A22-74E9-41CD-84EA-D60223A8EC0A}" presName="childShape" presStyleCnt="0">
        <dgm:presLayoutVars>
          <dgm:chMax val="0"/>
          <dgm:chPref val="0"/>
        </dgm:presLayoutVars>
      </dgm:prSet>
      <dgm:spPr/>
    </dgm:pt>
    <dgm:pt modelId="{5540304B-0B8D-44CC-AABE-CEFFD404A267}" type="pres">
      <dgm:prSet presAssocID="{064ABD5D-1976-43A2-A5C8-793B4619EF0E}" presName="childComposite" presStyleCnt="0">
        <dgm:presLayoutVars>
          <dgm:chMax val="0"/>
          <dgm:chPref val="0"/>
        </dgm:presLayoutVars>
      </dgm:prSet>
      <dgm:spPr/>
    </dgm:pt>
    <dgm:pt modelId="{2798C606-FADA-47E5-A684-144EB841D415}" type="pres">
      <dgm:prSet presAssocID="{064ABD5D-1976-43A2-A5C8-793B4619EF0E}" presName="Image" presStyleLbl="node1" presStyleIdx="0" presStyleCnt="6" custScaleX="121000" custScaleY="121000"/>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2000" b="-2000"/>
          </a:stretch>
        </a:blipFill>
      </dgm:spPr>
    </dgm:pt>
    <dgm:pt modelId="{3B4FA3F2-D4EF-4DC2-8522-4F1D2BA83F55}" type="pres">
      <dgm:prSet presAssocID="{064ABD5D-1976-43A2-A5C8-793B4619EF0E}" presName="childText" presStyleLbl="lnNode1" presStyleIdx="0" presStyleCnt="6" custScaleX="121000" custScaleY="121000" custLinFactNeighborX="17270" custLinFactNeighborY="-4267">
        <dgm:presLayoutVars>
          <dgm:chMax val="0"/>
          <dgm:chPref val="0"/>
          <dgm:bulletEnabled val="1"/>
        </dgm:presLayoutVars>
      </dgm:prSet>
      <dgm:spPr/>
      <dgm:t>
        <a:bodyPr/>
        <a:lstStyle/>
        <a:p>
          <a:endParaRPr lang="en-US"/>
        </a:p>
      </dgm:t>
    </dgm:pt>
    <dgm:pt modelId="{1EEF5BBC-D3F1-4AD6-853D-E8C59F5D011F}" type="pres">
      <dgm:prSet presAssocID="{FF7A3C9B-785F-43F3-93CA-9DFDF622792B}" presName="childComposite" presStyleCnt="0">
        <dgm:presLayoutVars>
          <dgm:chMax val="0"/>
          <dgm:chPref val="0"/>
        </dgm:presLayoutVars>
      </dgm:prSet>
      <dgm:spPr/>
    </dgm:pt>
    <dgm:pt modelId="{79278A23-5D32-4416-8F19-B7F2539D4D2A}" type="pres">
      <dgm:prSet presAssocID="{FF7A3C9B-785F-43F3-93CA-9DFDF622792B}" presName="Image" presStyleLbl="node1" presStyleIdx="1" presStyleCnt="6" custScaleX="121000" custScaleY="121000"/>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FE6187F2-B19A-4E0E-A9A2-08EA1A501F37}" type="pres">
      <dgm:prSet presAssocID="{FF7A3C9B-785F-43F3-93CA-9DFDF622792B}" presName="childText" presStyleLbl="lnNode1" presStyleIdx="1" presStyleCnt="6" custScaleX="121000" custScaleY="121000" custLinFactNeighborX="17270" custLinFactNeighborY="-4267">
        <dgm:presLayoutVars>
          <dgm:chMax val="0"/>
          <dgm:chPref val="0"/>
          <dgm:bulletEnabled val="1"/>
        </dgm:presLayoutVars>
      </dgm:prSet>
      <dgm:spPr/>
      <dgm:t>
        <a:bodyPr/>
        <a:lstStyle/>
        <a:p>
          <a:endParaRPr lang="en-US"/>
        </a:p>
      </dgm:t>
    </dgm:pt>
    <dgm:pt modelId="{77447B68-D927-49C1-9930-F66C34B5E3C2}" type="pres">
      <dgm:prSet presAssocID="{2825E4C4-C305-4830-855D-4EA375127841}" presName="childComposite" presStyleCnt="0">
        <dgm:presLayoutVars>
          <dgm:chMax val="0"/>
          <dgm:chPref val="0"/>
        </dgm:presLayoutVars>
      </dgm:prSet>
      <dgm:spPr/>
    </dgm:pt>
    <dgm:pt modelId="{4EB1EB36-61AA-4216-8A28-DCA687112EAB}" type="pres">
      <dgm:prSet presAssocID="{2825E4C4-C305-4830-855D-4EA375127841}" presName="Image" presStyleLbl="node1" presStyleIdx="2" presStyleCnt="6" custScaleX="121000" custScaleY="121000"/>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pt>
    <dgm:pt modelId="{CB65ECE7-5786-4E40-8470-531AA9AF6C4A}" type="pres">
      <dgm:prSet presAssocID="{2825E4C4-C305-4830-855D-4EA375127841}" presName="childText" presStyleLbl="lnNode1" presStyleIdx="2" presStyleCnt="6" custScaleX="121000" custScaleY="121000" custLinFactNeighborX="17270" custLinFactNeighborY="-4267">
        <dgm:presLayoutVars>
          <dgm:chMax val="0"/>
          <dgm:chPref val="0"/>
          <dgm:bulletEnabled val="1"/>
        </dgm:presLayoutVars>
      </dgm:prSet>
      <dgm:spPr/>
      <dgm:t>
        <a:bodyPr/>
        <a:lstStyle/>
        <a:p>
          <a:endParaRPr lang="en-US"/>
        </a:p>
      </dgm:t>
    </dgm:pt>
    <dgm:pt modelId="{354CA889-5A84-406B-92FA-E915CDBA9FA1}" type="pres">
      <dgm:prSet presAssocID="{AA8245F8-461D-4F9A-B2DB-5D472C879FF2}" presName="childComposite" presStyleCnt="0">
        <dgm:presLayoutVars>
          <dgm:chMax val="0"/>
          <dgm:chPref val="0"/>
        </dgm:presLayoutVars>
      </dgm:prSet>
      <dgm:spPr/>
    </dgm:pt>
    <dgm:pt modelId="{EB644474-60B6-4EAE-970D-C107B3DA79BF}" type="pres">
      <dgm:prSet presAssocID="{AA8245F8-461D-4F9A-B2DB-5D472C879FF2}" presName="Image" presStyleLbl="node1" presStyleIdx="3" presStyleCnt="6" custScaleX="121000" custScaleY="121000"/>
      <dgm:spPr>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l="15520" t="-240" r="-11641" b="14418"/>
          </a:stretch>
        </a:blipFill>
      </dgm:spPr>
      <dgm:t>
        <a:bodyPr/>
        <a:lstStyle/>
        <a:p>
          <a:endParaRPr lang="en-US"/>
        </a:p>
      </dgm:t>
    </dgm:pt>
    <dgm:pt modelId="{269C9111-096A-47E7-ADBB-D9150B31EEF1}" type="pres">
      <dgm:prSet presAssocID="{AA8245F8-461D-4F9A-B2DB-5D472C879FF2}" presName="childText" presStyleLbl="lnNode1" presStyleIdx="3" presStyleCnt="6" custScaleX="121000" custScaleY="121000" custLinFactNeighborX="17270" custLinFactNeighborY="-4267">
        <dgm:presLayoutVars>
          <dgm:chMax val="0"/>
          <dgm:chPref val="0"/>
          <dgm:bulletEnabled val="1"/>
        </dgm:presLayoutVars>
      </dgm:prSet>
      <dgm:spPr/>
      <dgm:t>
        <a:bodyPr/>
        <a:lstStyle/>
        <a:p>
          <a:endParaRPr lang="en-US"/>
        </a:p>
      </dgm:t>
    </dgm:pt>
    <dgm:pt modelId="{4CEC80C6-37DA-459C-B6CD-4737F7FB0180}" type="pres">
      <dgm:prSet presAssocID="{9FC39FF9-347E-4176-BA60-702836D4A5B4}" presName="childComposite" presStyleCnt="0">
        <dgm:presLayoutVars>
          <dgm:chMax val="0"/>
          <dgm:chPref val="0"/>
        </dgm:presLayoutVars>
      </dgm:prSet>
      <dgm:spPr/>
    </dgm:pt>
    <dgm:pt modelId="{9674C1A0-EBC9-4B9E-B8EC-3C83C1BBCC32}" type="pres">
      <dgm:prSet presAssocID="{9FC39FF9-347E-4176-BA60-702836D4A5B4}" presName="Image" presStyleLbl="node1" presStyleIdx="4" presStyleCnt="6" custScaleX="121000" custScaleY="121000"/>
      <dgm:spPr>
        <a:blipFill dpi="0" rotWithShape="1">
          <a:blip xmlns:r="http://schemas.openxmlformats.org/officeDocument/2006/relationships" r:embed="rId5" cstate="print">
            <a:extLst>
              <a:ext uri="{28A0092B-C50C-407E-A947-70E740481C1C}">
                <a14:useLocalDpi xmlns:a14="http://schemas.microsoft.com/office/drawing/2010/main" val="0"/>
              </a:ext>
            </a:extLst>
          </a:blip>
          <a:srcRect/>
          <a:stretch>
            <a:fillRect l="15519" t="18936" r="10587" b="8618"/>
          </a:stretch>
        </a:blipFill>
      </dgm:spPr>
    </dgm:pt>
    <dgm:pt modelId="{1395E442-C5A4-41EF-A827-6AB62E4C2EEC}" type="pres">
      <dgm:prSet presAssocID="{9FC39FF9-347E-4176-BA60-702836D4A5B4}" presName="childText" presStyleLbl="lnNode1" presStyleIdx="4" presStyleCnt="6" custScaleX="121000" custScaleY="121000" custLinFactNeighborX="17270" custLinFactNeighborY="-4267">
        <dgm:presLayoutVars>
          <dgm:chMax val="0"/>
          <dgm:chPref val="0"/>
          <dgm:bulletEnabled val="1"/>
        </dgm:presLayoutVars>
      </dgm:prSet>
      <dgm:spPr/>
      <dgm:t>
        <a:bodyPr/>
        <a:lstStyle/>
        <a:p>
          <a:endParaRPr lang="en-US"/>
        </a:p>
      </dgm:t>
    </dgm:pt>
    <dgm:pt modelId="{1CB38B33-3F32-4B03-B608-C224DB9047A0}" type="pres">
      <dgm:prSet presAssocID="{C507D7F9-C3C4-41A1-80FF-0F4CB1956230}" presName="childComposite" presStyleCnt="0">
        <dgm:presLayoutVars>
          <dgm:chMax val="0"/>
          <dgm:chPref val="0"/>
        </dgm:presLayoutVars>
      </dgm:prSet>
      <dgm:spPr/>
    </dgm:pt>
    <dgm:pt modelId="{6ECF8FDD-869F-4E93-946F-CC6076E7BACB}" type="pres">
      <dgm:prSet presAssocID="{C507D7F9-C3C4-41A1-80FF-0F4CB1956230}" presName="Image" presStyleLbl="node1" presStyleIdx="5" presStyleCnt="6" custScaleX="121000" custScaleY="121000"/>
      <dgm:spPr>
        <a:blipFill dpi="0" rotWithShape="1">
          <a:blip xmlns:r="http://schemas.openxmlformats.org/officeDocument/2006/relationships" r:embed="rId6" cstate="print">
            <a:extLst>
              <a:ext uri="{28A0092B-C50C-407E-A947-70E740481C1C}">
                <a14:useLocalDpi xmlns:a14="http://schemas.microsoft.com/office/drawing/2010/main" val="0"/>
              </a:ext>
            </a:extLst>
          </a:blip>
          <a:srcRect/>
          <a:stretch>
            <a:fillRect l="12752" t="23769" r="27106"/>
          </a:stretch>
        </a:blipFill>
      </dgm:spPr>
    </dgm:pt>
    <dgm:pt modelId="{2A949EE6-8EA2-4599-80AD-8DBF22971658}" type="pres">
      <dgm:prSet presAssocID="{C507D7F9-C3C4-41A1-80FF-0F4CB1956230}" presName="childText" presStyleLbl="lnNode1" presStyleIdx="5" presStyleCnt="6" custScaleX="121000" custScaleY="121000" custLinFactNeighborX="17270" custLinFactNeighborY="-4267">
        <dgm:presLayoutVars>
          <dgm:chMax val="0"/>
          <dgm:chPref val="0"/>
          <dgm:bulletEnabled val="1"/>
        </dgm:presLayoutVars>
      </dgm:prSet>
      <dgm:spPr/>
      <dgm:t>
        <a:bodyPr/>
        <a:lstStyle/>
        <a:p>
          <a:endParaRPr lang="en-US"/>
        </a:p>
      </dgm:t>
    </dgm:pt>
  </dgm:ptLst>
  <dgm:cxnLst>
    <dgm:cxn modelId="{017B85B5-7C60-48A8-B668-ABDE94F569F3}" srcId="{8A1A7A22-74E9-41CD-84EA-D60223A8EC0A}" destId="{AA8245F8-461D-4F9A-B2DB-5D472C879FF2}" srcOrd="3" destOrd="0" parTransId="{683247DC-9CED-4032-82EF-51073A60DCFC}" sibTransId="{C45A834F-B4AD-4C1A-AC5E-C9A281D54631}"/>
    <dgm:cxn modelId="{A626EC12-0DC0-4D73-8D38-D59C75A67FB1}" srcId="{8A1A7A22-74E9-41CD-84EA-D60223A8EC0A}" destId="{2825E4C4-C305-4830-855D-4EA375127841}" srcOrd="2" destOrd="0" parTransId="{922DCD5F-F1FE-4AD6-A40D-60799A2C11AF}" sibTransId="{1A32EF13-A6AF-4843-8698-F5C2F07709F0}"/>
    <dgm:cxn modelId="{723B3921-826D-4231-A63D-DF003F90E381}" srcId="{5F3D1524-CBB2-4519-8C91-07D7B65374DA}" destId="{8A1A7A22-74E9-41CD-84EA-D60223A8EC0A}" srcOrd="0" destOrd="0" parTransId="{5F9074E3-A432-4DCD-97FC-E28FEC767F20}" sibTransId="{14EEFB1F-F94E-4983-9016-9B6C70CA6106}"/>
    <dgm:cxn modelId="{27AC4C8C-A1D8-4E2B-A904-FD1A0BE6AF4A}" type="presOf" srcId="{C507D7F9-C3C4-41A1-80FF-0F4CB1956230}" destId="{2A949EE6-8EA2-4599-80AD-8DBF22971658}" srcOrd="0" destOrd="0" presId="urn:microsoft.com/office/officeart/2008/layout/PictureAccentList"/>
    <dgm:cxn modelId="{23BD9AD0-4015-4BB1-9B19-1F32AE6E976B}" type="presOf" srcId="{2825E4C4-C305-4830-855D-4EA375127841}" destId="{CB65ECE7-5786-4E40-8470-531AA9AF6C4A}" srcOrd="0" destOrd="0" presId="urn:microsoft.com/office/officeart/2008/layout/PictureAccentList"/>
    <dgm:cxn modelId="{C454175C-BE0E-4814-86F4-4628099F93CD}" srcId="{8A1A7A22-74E9-41CD-84EA-D60223A8EC0A}" destId="{9FC39FF9-347E-4176-BA60-702836D4A5B4}" srcOrd="4" destOrd="0" parTransId="{3FCC098F-B2AF-4B58-812F-7AD3DEB0D3FA}" sibTransId="{B82711BD-D9CF-43D9-B360-FE0170EAD950}"/>
    <dgm:cxn modelId="{ABE40777-9D0F-4864-83F4-D3C7D579BEA4}" type="presOf" srcId="{064ABD5D-1976-43A2-A5C8-793B4619EF0E}" destId="{3B4FA3F2-D4EF-4DC2-8522-4F1D2BA83F55}" srcOrd="0" destOrd="0" presId="urn:microsoft.com/office/officeart/2008/layout/PictureAccentList"/>
    <dgm:cxn modelId="{90E6CF2B-A65F-4650-82C0-70BAA051CEE6}" type="presOf" srcId="{FF7A3C9B-785F-43F3-93CA-9DFDF622792B}" destId="{FE6187F2-B19A-4E0E-A9A2-08EA1A501F37}" srcOrd="0" destOrd="0" presId="urn:microsoft.com/office/officeart/2008/layout/PictureAccentList"/>
    <dgm:cxn modelId="{D9EE3CFD-EA92-489C-A77E-B3460B13644A}" type="presOf" srcId="{5F3D1524-CBB2-4519-8C91-07D7B65374DA}" destId="{EDB2BF11-9A06-4599-99DA-42E39520D073}" srcOrd="0" destOrd="0" presId="urn:microsoft.com/office/officeart/2008/layout/PictureAccentList"/>
    <dgm:cxn modelId="{C40FB22B-C1E6-49BA-ACFA-251C1B9F75CC}" type="presOf" srcId="{8A1A7A22-74E9-41CD-84EA-D60223A8EC0A}" destId="{AF5EFF02-87EC-46B0-BA83-B2715BA5A33F}" srcOrd="0" destOrd="0" presId="urn:microsoft.com/office/officeart/2008/layout/PictureAccentList"/>
    <dgm:cxn modelId="{60A098EB-E400-49B4-899C-6E90849FE87A}" type="presOf" srcId="{AA8245F8-461D-4F9A-B2DB-5D472C879FF2}" destId="{269C9111-096A-47E7-ADBB-D9150B31EEF1}" srcOrd="0" destOrd="0" presId="urn:microsoft.com/office/officeart/2008/layout/PictureAccentList"/>
    <dgm:cxn modelId="{BBA46FDB-F177-4F20-BD34-84D3FE5C1527}" srcId="{8A1A7A22-74E9-41CD-84EA-D60223A8EC0A}" destId="{064ABD5D-1976-43A2-A5C8-793B4619EF0E}" srcOrd="0" destOrd="0" parTransId="{55BD7D4F-6F72-4AD0-9AFC-4E45655CC5DD}" sibTransId="{33EC9D72-CD6F-4437-B7C4-12CF0B31B6AD}"/>
    <dgm:cxn modelId="{00D69326-15E3-4BD6-BA6D-FD7950CA9302}" srcId="{8A1A7A22-74E9-41CD-84EA-D60223A8EC0A}" destId="{FF7A3C9B-785F-43F3-93CA-9DFDF622792B}" srcOrd="1" destOrd="0" parTransId="{84419DD3-51D7-4D93-98D1-C65220A62B88}" sibTransId="{FCDB60E4-61F8-497F-915E-8FD89448E9FC}"/>
    <dgm:cxn modelId="{F1410757-480C-42E1-AB56-4DAC53F0D100}" srcId="{8A1A7A22-74E9-41CD-84EA-D60223A8EC0A}" destId="{C507D7F9-C3C4-41A1-80FF-0F4CB1956230}" srcOrd="5" destOrd="0" parTransId="{E44F5999-7C69-4CBD-9574-51C8360A5063}" sibTransId="{D1861F52-1FB3-415E-995E-22606FD655E5}"/>
    <dgm:cxn modelId="{E42B8D42-02A0-44B9-85B7-8180A9C9E115}" type="presOf" srcId="{9FC39FF9-347E-4176-BA60-702836D4A5B4}" destId="{1395E442-C5A4-41EF-A827-6AB62E4C2EEC}" srcOrd="0" destOrd="0" presId="urn:microsoft.com/office/officeart/2008/layout/PictureAccentList"/>
    <dgm:cxn modelId="{18DF2BC8-0ACA-490D-8C4D-16F78F0CF7AD}" type="presParOf" srcId="{EDB2BF11-9A06-4599-99DA-42E39520D073}" destId="{ECDBE1A1-5293-4622-A012-0FD62FFB23BD}" srcOrd="0" destOrd="0" presId="urn:microsoft.com/office/officeart/2008/layout/PictureAccentList"/>
    <dgm:cxn modelId="{931B5541-9AD4-40F6-BD38-E91623A098AA}" type="presParOf" srcId="{ECDBE1A1-5293-4622-A012-0FD62FFB23BD}" destId="{AEAF031B-0224-4664-9F03-FC5618869E43}" srcOrd="0" destOrd="0" presId="urn:microsoft.com/office/officeart/2008/layout/PictureAccentList"/>
    <dgm:cxn modelId="{4A8F4D77-881E-40B5-9D41-79D03900F065}" type="presParOf" srcId="{AEAF031B-0224-4664-9F03-FC5618869E43}" destId="{AF5EFF02-87EC-46B0-BA83-B2715BA5A33F}" srcOrd="0" destOrd="0" presId="urn:microsoft.com/office/officeart/2008/layout/PictureAccentList"/>
    <dgm:cxn modelId="{4FA981C9-E507-42F9-8A88-54155A04EB76}" type="presParOf" srcId="{ECDBE1A1-5293-4622-A012-0FD62FFB23BD}" destId="{89F0517A-FB52-409A-9D72-71E1121B242D}" srcOrd="1" destOrd="0" presId="urn:microsoft.com/office/officeart/2008/layout/PictureAccentList"/>
    <dgm:cxn modelId="{0693F644-B29E-4E99-90D6-40A546104724}" type="presParOf" srcId="{89F0517A-FB52-409A-9D72-71E1121B242D}" destId="{5540304B-0B8D-44CC-AABE-CEFFD404A267}" srcOrd="0" destOrd="0" presId="urn:microsoft.com/office/officeart/2008/layout/PictureAccentList"/>
    <dgm:cxn modelId="{00340FAE-42F7-49EB-9010-DE7DDC0E8460}" type="presParOf" srcId="{5540304B-0B8D-44CC-AABE-CEFFD404A267}" destId="{2798C606-FADA-47E5-A684-144EB841D415}" srcOrd="0" destOrd="0" presId="urn:microsoft.com/office/officeart/2008/layout/PictureAccentList"/>
    <dgm:cxn modelId="{BE497D7F-BC3E-49E6-B38F-1362A8840DC5}" type="presParOf" srcId="{5540304B-0B8D-44CC-AABE-CEFFD404A267}" destId="{3B4FA3F2-D4EF-4DC2-8522-4F1D2BA83F55}" srcOrd="1" destOrd="0" presId="urn:microsoft.com/office/officeart/2008/layout/PictureAccentList"/>
    <dgm:cxn modelId="{BFEADB97-B7FA-4CC5-9127-69AB3232F6B3}" type="presParOf" srcId="{89F0517A-FB52-409A-9D72-71E1121B242D}" destId="{1EEF5BBC-D3F1-4AD6-853D-E8C59F5D011F}" srcOrd="1" destOrd="0" presId="urn:microsoft.com/office/officeart/2008/layout/PictureAccentList"/>
    <dgm:cxn modelId="{4828705A-3E9D-4B33-8642-6393BAEDDDB1}" type="presParOf" srcId="{1EEF5BBC-D3F1-4AD6-853D-E8C59F5D011F}" destId="{79278A23-5D32-4416-8F19-B7F2539D4D2A}" srcOrd="0" destOrd="0" presId="urn:microsoft.com/office/officeart/2008/layout/PictureAccentList"/>
    <dgm:cxn modelId="{29A14F51-61B7-44DC-8D74-1C224C64C1E0}" type="presParOf" srcId="{1EEF5BBC-D3F1-4AD6-853D-E8C59F5D011F}" destId="{FE6187F2-B19A-4E0E-A9A2-08EA1A501F37}" srcOrd="1" destOrd="0" presId="urn:microsoft.com/office/officeart/2008/layout/PictureAccentList"/>
    <dgm:cxn modelId="{1EBA0454-EFF2-4F9D-BABC-42D5B7F616FD}" type="presParOf" srcId="{89F0517A-FB52-409A-9D72-71E1121B242D}" destId="{77447B68-D927-49C1-9930-F66C34B5E3C2}" srcOrd="2" destOrd="0" presId="urn:microsoft.com/office/officeart/2008/layout/PictureAccentList"/>
    <dgm:cxn modelId="{F0AD8E80-A32D-408A-8B75-A0A53524F656}" type="presParOf" srcId="{77447B68-D927-49C1-9930-F66C34B5E3C2}" destId="{4EB1EB36-61AA-4216-8A28-DCA687112EAB}" srcOrd="0" destOrd="0" presId="urn:microsoft.com/office/officeart/2008/layout/PictureAccentList"/>
    <dgm:cxn modelId="{93C3B148-A762-4E7C-B730-2E7F0BCB651A}" type="presParOf" srcId="{77447B68-D927-49C1-9930-F66C34B5E3C2}" destId="{CB65ECE7-5786-4E40-8470-531AA9AF6C4A}" srcOrd="1" destOrd="0" presId="urn:microsoft.com/office/officeart/2008/layout/PictureAccentList"/>
    <dgm:cxn modelId="{D9D191B3-762A-48CD-B6F2-CFE5788A553A}" type="presParOf" srcId="{89F0517A-FB52-409A-9D72-71E1121B242D}" destId="{354CA889-5A84-406B-92FA-E915CDBA9FA1}" srcOrd="3" destOrd="0" presId="urn:microsoft.com/office/officeart/2008/layout/PictureAccentList"/>
    <dgm:cxn modelId="{1C342693-9737-4E31-98DE-11B8AF105703}" type="presParOf" srcId="{354CA889-5A84-406B-92FA-E915CDBA9FA1}" destId="{EB644474-60B6-4EAE-970D-C107B3DA79BF}" srcOrd="0" destOrd="0" presId="urn:microsoft.com/office/officeart/2008/layout/PictureAccentList"/>
    <dgm:cxn modelId="{C3AB7A52-5588-4611-9EB4-8E2E34FC4AEF}" type="presParOf" srcId="{354CA889-5A84-406B-92FA-E915CDBA9FA1}" destId="{269C9111-096A-47E7-ADBB-D9150B31EEF1}" srcOrd="1" destOrd="0" presId="urn:microsoft.com/office/officeart/2008/layout/PictureAccentList"/>
    <dgm:cxn modelId="{9143327D-F1FD-4482-964D-2264B0E12E48}" type="presParOf" srcId="{89F0517A-FB52-409A-9D72-71E1121B242D}" destId="{4CEC80C6-37DA-459C-B6CD-4737F7FB0180}" srcOrd="4" destOrd="0" presId="urn:microsoft.com/office/officeart/2008/layout/PictureAccentList"/>
    <dgm:cxn modelId="{F0D2EB43-358A-4072-B910-AD03E1EA31FB}" type="presParOf" srcId="{4CEC80C6-37DA-459C-B6CD-4737F7FB0180}" destId="{9674C1A0-EBC9-4B9E-B8EC-3C83C1BBCC32}" srcOrd="0" destOrd="0" presId="urn:microsoft.com/office/officeart/2008/layout/PictureAccentList"/>
    <dgm:cxn modelId="{15286D54-95DA-4EF4-BA19-92B88AE2D349}" type="presParOf" srcId="{4CEC80C6-37DA-459C-B6CD-4737F7FB0180}" destId="{1395E442-C5A4-41EF-A827-6AB62E4C2EEC}" srcOrd="1" destOrd="0" presId="urn:microsoft.com/office/officeart/2008/layout/PictureAccentList"/>
    <dgm:cxn modelId="{6DA0D429-5FC1-47AF-AB27-453C4315E621}" type="presParOf" srcId="{89F0517A-FB52-409A-9D72-71E1121B242D}" destId="{1CB38B33-3F32-4B03-B608-C224DB9047A0}" srcOrd="5" destOrd="0" presId="urn:microsoft.com/office/officeart/2008/layout/PictureAccentList"/>
    <dgm:cxn modelId="{05D199E7-91BB-4E5B-A8AD-C7DB882EBB18}" type="presParOf" srcId="{1CB38B33-3F32-4B03-B608-C224DB9047A0}" destId="{6ECF8FDD-869F-4E93-946F-CC6076E7BACB}" srcOrd="0" destOrd="0" presId="urn:microsoft.com/office/officeart/2008/layout/PictureAccentList"/>
    <dgm:cxn modelId="{9BD56060-CA9F-4EF2-AFAC-6B0AB4F8A135}" type="presParOf" srcId="{1CB38B33-3F32-4B03-B608-C224DB9047A0}" destId="{2A949EE6-8EA2-4599-80AD-8DBF22971658}"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3D1524-CBB2-4519-8C91-07D7B65374DA}"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8A1A7A22-74E9-41CD-84EA-D60223A8EC0A}">
      <dgm:prSet phldrT="[Text]"/>
      <dgm:spPr/>
      <dgm:t>
        <a:bodyPr/>
        <a:lstStyle/>
        <a:p>
          <a:r>
            <a:rPr lang="en-US" b="1" dirty="0" smtClean="0"/>
            <a:t>Senate</a:t>
          </a:r>
          <a:endParaRPr lang="en-US" b="1" dirty="0"/>
        </a:p>
      </dgm:t>
    </dgm:pt>
    <dgm:pt modelId="{5F9074E3-A432-4DCD-97FC-E28FEC767F20}" type="parTrans" cxnId="{723B3921-826D-4231-A63D-DF003F90E381}">
      <dgm:prSet/>
      <dgm:spPr/>
      <dgm:t>
        <a:bodyPr/>
        <a:lstStyle/>
        <a:p>
          <a:endParaRPr lang="en-US"/>
        </a:p>
      </dgm:t>
    </dgm:pt>
    <dgm:pt modelId="{14EEFB1F-F94E-4983-9016-9B6C70CA6106}" type="sibTrans" cxnId="{723B3921-826D-4231-A63D-DF003F90E381}">
      <dgm:prSet/>
      <dgm:spPr/>
      <dgm:t>
        <a:bodyPr/>
        <a:lstStyle/>
        <a:p>
          <a:endParaRPr lang="en-US"/>
        </a:p>
      </dgm:t>
    </dgm:pt>
    <dgm:pt modelId="{064ABD5D-1976-43A2-A5C8-793B4619EF0E}">
      <dgm:prSet phldrT="[Text]"/>
      <dgm:spPr/>
      <dgm:t>
        <a:bodyPr/>
        <a:lstStyle/>
        <a:p>
          <a:r>
            <a:rPr lang="en-US" dirty="0" smtClean="0"/>
            <a:t>Property Taxes, SB 3, 4 &amp; 5</a:t>
          </a:r>
          <a:endParaRPr lang="en-US" dirty="0"/>
        </a:p>
      </dgm:t>
    </dgm:pt>
    <dgm:pt modelId="{55BD7D4F-6F72-4AD0-9AFC-4E45655CC5DD}" type="parTrans" cxnId="{BBA46FDB-F177-4F20-BD34-84D3FE5C1527}">
      <dgm:prSet/>
      <dgm:spPr/>
      <dgm:t>
        <a:bodyPr/>
        <a:lstStyle/>
        <a:p>
          <a:endParaRPr lang="en-US"/>
        </a:p>
      </dgm:t>
    </dgm:pt>
    <dgm:pt modelId="{33EC9D72-CD6F-4437-B7C4-12CF0B31B6AD}" type="sibTrans" cxnId="{BBA46FDB-F177-4F20-BD34-84D3FE5C1527}">
      <dgm:prSet/>
      <dgm:spPr/>
      <dgm:t>
        <a:bodyPr/>
        <a:lstStyle/>
        <a:p>
          <a:endParaRPr lang="en-US"/>
        </a:p>
      </dgm:t>
    </dgm:pt>
    <dgm:pt modelId="{FF7A3C9B-785F-43F3-93CA-9DFDF622792B}">
      <dgm:prSet phldrT="[Text]"/>
      <dgm:spPr/>
      <dgm:t>
        <a:bodyPr/>
        <a:lstStyle/>
        <a:p>
          <a:r>
            <a:rPr lang="en-US" dirty="0" smtClean="0"/>
            <a:t>ESAs &amp; Choice, SB 8, SB 418</a:t>
          </a:r>
          <a:endParaRPr lang="en-US" dirty="0"/>
        </a:p>
      </dgm:t>
    </dgm:pt>
    <dgm:pt modelId="{84419DD3-51D7-4D93-98D1-C65220A62B88}" type="parTrans" cxnId="{00D69326-15E3-4BD6-BA6D-FD7950CA9302}">
      <dgm:prSet/>
      <dgm:spPr/>
      <dgm:t>
        <a:bodyPr/>
        <a:lstStyle/>
        <a:p>
          <a:endParaRPr lang="en-US"/>
        </a:p>
      </dgm:t>
    </dgm:pt>
    <dgm:pt modelId="{FCDB60E4-61F8-497F-915E-8FD89448E9FC}" type="sibTrans" cxnId="{00D69326-15E3-4BD6-BA6D-FD7950CA9302}">
      <dgm:prSet/>
      <dgm:spPr/>
      <dgm:t>
        <a:bodyPr/>
        <a:lstStyle/>
        <a:p>
          <a:endParaRPr lang="en-US"/>
        </a:p>
      </dgm:t>
    </dgm:pt>
    <dgm:pt modelId="{C507D7F9-C3C4-41A1-80FF-0F4CB1956230}">
      <dgm:prSet phldrT="[Text]"/>
      <dgm:spPr/>
      <dgm:t>
        <a:bodyPr/>
        <a:lstStyle/>
        <a:p>
          <a:r>
            <a:rPr lang="en-US" dirty="0" smtClean="0"/>
            <a:t>School Finance, HB 11?</a:t>
          </a:r>
          <a:endParaRPr lang="en-US" dirty="0"/>
        </a:p>
      </dgm:t>
    </dgm:pt>
    <dgm:pt modelId="{E44F5999-7C69-4CBD-9574-51C8360A5063}" type="parTrans" cxnId="{F1410757-480C-42E1-AB56-4DAC53F0D100}">
      <dgm:prSet/>
      <dgm:spPr/>
      <dgm:t>
        <a:bodyPr/>
        <a:lstStyle/>
        <a:p>
          <a:endParaRPr lang="en-US"/>
        </a:p>
      </dgm:t>
    </dgm:pt>
    <dgm:pt modelId="{D1861F52-1FB3-415E-995E-22606FD655E5}" type="sibTrans" cxnId="{F1410757-480C-42E1-AB56-4DAC53F0D100}">
      <dgm:prSet/>
      <dgm:spPr/>
      <dgm:t>
        <a:bodyPr/>
        <a:lstStyle/>
        <a:p>
          <a:endParaRPr lang="en-US"/>
        </a:p>
      </dgm:t>
    </dgm:pt>
    <dgm:pt modelId="{2825E4C4-C305-4830-855D-4EA375127841}">
      <dgm:prSet phldrT="[Text]"/>
      <dgm:spPr/>
      <dgm:t>
        <a:bodyPr/>
        <a:lstStyle/>
        <a:p>
          <a:r>
            <a:rPr lang="en-US" dirty="0" smtClean="0"/>
            <a:t>Teacher Task Force, HB 11, SB 9</a:t>
          </a:r>
          <a:endParaRPr lang="en-US" dirty="0"/>
        </a:p>
      </dgm:t>
    </dgm:pt>
    <dgm:pt modelId="{922DCD5F-F1FE-4AD6-A40D-60799A2C11AF}" type="parTrans" cxnId="{A626EC12-0DC0-4D73-8D38-D59C75A67FB1}">
      <dgm:prSet/>
      <dgm:spPr/>
      <dgm:t>
        <a:bodyPr/>
        <a:lstStyle/>
        <a:p>
          <a:endParaRPr lang="en-US"/>
        </a:p>
      </dgm:t>
    </dgm:pt>
    <dgm:pt modelId="{1A32EF13-A6AF-4843-8698-F5C2F07709F0}" type="sibTrans" cxnId="{A626EC12-0DC0-4D73-8D38-D59C75A67FB1}">
      <dgm:prSet/>
      <dgm:spPr/>
      <dgm:t>
        <a:bodyPr/>
        <a:lstStyle/>
        <a:p>
          <a:endParaRPr lang="en-US"/>
        </a:p>
      </dgm:t>
    </dgm:pt>
    <dgm:pt modelId="{AA8245F8-461D-4F9A-B2DB-5D472C879FF2}">
      <dgm:prSet phldrT="[Text]"/>
      <dgm:spPr/>
      <dgm:t>
        <a:bodyPr/>
        <a:lstStyle/>
        <a:p>
          <a:r>
            <a:rPr lang="en-US" dirty="0" smtClean="0"/>
            <a:t>Safety, HB 3, HB 13, SB 11</a:t>
          </a:r>
          <a:endParaRPr lang="en-US" dirty="0"/>
        </a:p>
      </dgm:t>
    </dgm:pt>
    <dgm:pt modelId="{683247DC-9CED-4032-82EF-51073A60DCFC}" type="parTrans" cxnId="{017B85B5-7C60-48A8-B668-ABDE94F569F3}">
      <dgm:prSet/>
      <dgm:spPr/>
      <dgm:t>
        <a:bodyPr/>
        <a:lstStyle/>
        <a:p>
          <a:endParaRPr lang="en-US"/>
        </a:p>
      </dgm:t>
    </dgm:pt>
    <dgm:pt modelId="{C45A834F-B4AD-4C1A-AC5E-C9A281D54631}" type="sibTrans" cxnId="{017B85B5-7C60-48A8-B668-ABDE94F569F3}">
      <dgm:prSet/>
      <dgm:spPr/>
      <dgm:t>
        <a:bodyPr/>
        <a:lstStyle/>
        <a:p>
          <a:endParaRPr lang="en-US"/>
        </a:p>
      </dgm:t>
    </dgm:pt>
    <dgm:pt modelId="{9FC39FF9-347E-4176-BA60-702836D4A5B4}">
      <dgm:prSet phldrT="[Text]"/>
      <dgm:spPr/>
      <dgm:t>
        <a:bodyPr/>
        <a:lstStyle/>
        <a:p>
          <a:r>
            <a:rPr lang="en-US" dirty="0" smtClean="0"/>
            <a:t>Instructional Materials, HB 1605</a:t>
          </a:r>
          <a:endParaRPr lang="en-US" dirty="0"/>
        </a:p>
      </dgm:t>
    </dgm:pt>
    <dgm:pt modelId="{3FCC098F-B2AF-4B58-812F-7AD3DEB0D3FA}" type="parTrans" cxnId="{C454175C-BE0E-4814-86F4-4628099F93CD}">
      <dgm:prSet/>
      <dgm:spPr/>
      <dgm:t>
        <a:bodyPr/>
        <a:lstStyle/>
        <a:p>
          <a:endParaRPr lang="en-US"/>
        </a:p>
      </dgm:t>
    </dgm:pt>
    <dgm:pt modelId="{B82711BD-D9CF-43D9-B360-FE0170EAD950}" type="sibTrans" cxnId="{C454175C-BE0E-4814-86F4-4628099F93CD}">
      <dgm:prSet/>
      <dgm:spPr/>
      <dgm:t>
        <a:bodyPr/>
        <a:lstStyle/>
        <a:p>
          <a:endParaRPr lang="en-US"/>
        </a:p>
      </dgm:t>
    </dgm:pt>
    <dgm:pt modelId="{EDB2BF11-9A06-4599-99DA-42E39520D073}" type="pres">
      <dgm:prSet presAssocID="{5F3D1524-CBB2-4519-8C91-07D7B65374DA}" presName="layout" presStyleCnt="0">
        <dgm:presLayoutVars>
          <dgm:chMax/>
          <dgm:chPref/>
          <dgm:dir/>
          <dgm:animOne val="branch"/>
          <dgm:animLvl val="lvl"/>
          <dgm:resizeHandles/>
        </dgm:presLayoutVars>
      </dgm:prSet>
      <dgm:spPr/>
      <dgm:t>
        <a:bodyPr/>
        <a:lstStyle/>
        <a:p>
          <a:endParaRPr lang="en-US"/>
        </a:p>
      </dgm:t>
    </dgm:pt>
    <dgm:pt modelId="{ECDBE1A1-5293-4622-A012-0FD62FFB23BD}" type="pres">
      <dgm:prSet presAssocID="{8A1A7A22-74E9-41CD-84EA-D60223A8EC0A}" presName="root" presStyleCnt="0">
        <dgm:presLayoutVars>
          <dgm:chMax/>
          <dgm:chPref val="4"/>
        </dgm:presLayoutVars>
      </dgm:prSet>
      <dgm:spPr/>
    </dgm:pt>
    <dgm:pt modelId="{AEAF031B-0224-4664-9F03-FC5618869E43}" type="pres">
      <dgm:prSet presAssocID="{8A1A7A22-74E9-41CD-84EA-D60223A8EC0A}" presName="rootComposite" presStyleCnt="0">
        <dgm:presLayoutVars/>
      </dgm:prSet>
      <dgm:spPr/>
    </dgm:pt>
    <dgm:pt modelId="{AF5EFF02-87EC-46B0-BA83-B2715BA5A33F}" type="pres">
      <dgm:prSet presAssocID="{8A1A7A22-74E9-41CD-84EA-D60223A8EC0A}" presName="rootText" presStyleLbl="node0" presStyleIdx="0" presStyleCnt="1" custScaleX="145124" custScaleY="121000" custLinFactNeighborX="-3138" custLinFactNeighborY="-3418">
        <dgm:presLayoutVars>
          <dgm:chMax/>
          <dgm:chPref val="4"/>
        </dgm:presLayoutVars>
      </dgm:prSet>
      <dgm:spPr/>
      <dgm:t>
        <a:bodyPr/>
        <a:lstStyle/>
        <a:p>
          <a:endParaRPr lang="en-US"/>
        </a:p>
      </dgm:t>
    </dgm:pt>
    <dgm:pt modelId="{89F0517A-FB52-409A-9D72-71E1121B242D}" type="pres">
      <dgm:prSet presAssocID="{8A1A7A22-74E9-41CD-84EA-D60223A8EC0A}" presName="childShape" presStyleCnt="0">
        <dgm:presLayoutVars>
          <dgm:chMax val="0"/>
          <dgm:chPref val="0"/>
        </dgm:presLayoutVars>
      </dgm:prSet>
      <dgm:spPr/>
    </dgm:pt>
    <dgm:pt modelId="{5540304B-0B8D-44CC-AABE-CEFFD404A267}" type="pres">
      <dgm:prSet presAssocID="{064ABD5D-1976-43A2-A5C8-793B4619EF0E}" presName="childComposite" presStyleCnt="0">
        <dgm:presLayoutVars>
          <dgm:chMax val="0"/>
          <dgm:chPref val="0"/>
        </dgm:presLayoutVars>
      </dgm:prSet>
      <dgm:spPr/>
    </dgm:pt>
    <dgm:pt modelId="{2798C606-FADA-47E5-A684-144EB841D415}" type="pres">
      <dgm:prSet presAssocID="{064ABD5D-1976-43A2-A5C8-793B4619EF0E}" presName="Image" presStyleLbl="node1" presStyleIdx="0" presStyleCnt="6" custScaleX="121000" custScaleY="121000"/>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2000" b="-2000"/>
          </a:stretch>
        </a:blipFill>
      </dgm:spPr>
    </dgm:pt>
    <dgm:pt modelId="{3B4FA3F2-D4EF-4DC2-8522-4F1D2BA83F55}" type="pres">
      <dgm:prSet presAssocID="{064ABD5D-1976-43A2-A5C8-793B4619EF0E}" presName="childText" presStyleLbl="lnNode1" presStyleIdx="0" presStyleCnt="6" custScaleX="121000" custScaleY="121000" custLinFactNeighborX="17270" custLinFactNeighborY="-4267">
        <dgm:presLayoutVars>
          <dgm:chMax val="0"/>
          <dgm:chPref val="0"/>
          <dgm:bulletEnabled val="1"/>
        </dgm:presLayoutVars>
      </dgm:prSet>
      <dgm:spPr/>
      <dgm:t>
        <a:bodyPr/>
        <a:lstStyle/>
        <a:p>
          <a:endParaRPr lang="en-US"/>
        </a:p>
      </dgm:t>
    </dgm:pt>
    <dgm:pt modelId="{1EEF5BBC-D3F1-4AD6-853D-E8C59F5D011F}" type="pres">
      <dgm:prSet presAssocID="{FF7A3C9B-785F-43F3-93CA-9DFDF622792B}" presName="childComposite" presStyleCnt="0">
        <dgm:presLayoutVars>
          <dgm:chMax val="0"/>
          <dgm:chPref val="0"/>
        </dgm:presLayoutVars>
      </dgm:prSet>
      <dgm:spPr/>
    </dgm:pt>
    <dgm:pt modelId="{79278A23-5D32-4416-8F19-B7F2539D4D2A}" type="pres">
      <dgm:prSet presAssocID="{FF7A3C9B-785F-43F3-93CA-9DFDF622792B}" presName="Image" presStyleLbl="node1" presStyleIdx="1" presStyleCnt="6" custScaleX="121000" custScaleY="121000"/>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FE6187F2-B19A-4E0E-A9A2-08EA1A501F37}" type="pres">
      <dgm:prSet presAssocID="{FF7A3C9B-785F-43F3-93CA-9DFDF622792B}" presName="childText" presStyleLbl="lnNode1" presStyleIdx="1" presStyleCnt="6" custScaleX="121000" custScaleY="121000" custLinFactNeighborX="17270" custLinFactNeighborY="-4267">
        <dgm:presLayoutVars>
          <dgm:chMax val="0"/>
          <dgm:chPref val="0"/>
          <dgm:bulletEnabled val="1"/>
        </dgm:presLayoutVars>
      </dgm:prSet>
      <dgm:spPr/>
      <dgm:t>
        <a:bodyPr/>
        <a:lstStyle/>
        <a:p>
          <a:endParaRPr lang="en-US"/>
        </a:p>
      </dgm:t>
    </dgm:pt>
    <dgm:pt modelId="{77447B68-D927-49C1-9930-F66C34B5E3C2}" type="pres">
      <dgm:prSet presAssocID="{2825E4C4-C305-4830-855D-4EA375127841}" presName="childComposite" presStyleCnt="0">
        <dgm:presLayoutVars>
          <dgm:chMax val="0"/>
          <dgm:chPref val="0"/>
        </dgm:presLayoutVars>
      </dgm:prSet>
      <dgm:spPr/>
    </dgm:pt>
    <dgm:pt modelId="{4EB1EB36-61AA-4216-8A28-DCA687112EAB}" type="pres">
      <dgm:prSet presAssocID="{2825E4C4-C305-4830-855D-4EA375127841}" presName="Image" presStyleLbl="node1" presStyleIdx="2" presStyleCnt="6" custScaleX="121000" custScaleY="121000"/>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pt>
    <dgm:pt modelId="{CB65ECE7-5786-4E40-8470-531AA9AF6C4A}" type="pres">
      <dgm:prSet presAssocID="{2825E4C4-C305-4830-855D-4EA375127841}" presName="childText" presStyleLbl="lnNode1" presStyleIdx="2" presStyleCnt="6" custScaleX="121000" custScaleY="121000" custLinFactNeighborX="17270" custLinFactNeighborY="-4267">
        <dgm:presLayoutVars>
          <dgm:chMax val="0"/>
          <dgm:chPref val="0"/>
          <dgm:bulletEnabled val="1"/>
        </dgm:presLayoutVars>
      </dgm:prSet>
      <dgm:spPr/>
      <dgm:t>
        <a:bodyPr/>
        <a:lstStyle/>
        <a:p>
          <a:endParaRPr lang="en-US"/>
        </a:p>
      </dgm:t>
    </dgm:pt>
    <dgm:pt modelId="{354CA889-5A84-406B-92FA-E915CDBA9FA1}" type="pres">
      <dgm:prSet presAssocID="{AA8245F8-461D-4F9A-B2DB-5D472C879FF2}" presName="childComposite" presStyleCnt="0">
        <dgm:presLayoutVars>
          <dgm:chMax val="0"/>
          <dgm:chPref val="0"/>
        </dgm:presLayoutVars>
      </dgm:prSet>
      <dgm:spPr/>
    </dgm:pt>
    <dgm:pt modelId="{EB644474-60B6-4EAE-970D-C107B3DA79BF}" type="pres">
      <dgm:prSet presAssocID="{AA8245F8-461D-4F9A-B2DB-5D472C879FF2}" presName="Image" presStyleLbl="node1" presStyleIdx="3" presStyleCnt="6" custScaleX="121000" custScaleY="121000"/>
      <dgm:spPr>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l="15520" t="-240" r="-11641" b="14418"/>
          </a:stretch>
        </a:blipFill>
      </dgm:spPr>
      <dgm:t>
        <a:bodyPr/>
        <a:lstStyle/>
        <a:p>
          <a:endParaRPr lang="en-US"/>
        </a:p>
      </dgm:t>
    </dgm:pt>
    <dgm:pt modelId="{269C9111-096A-47E7-ADBB-D9150B31EEF1}" type="pres">
      <dgm:prSet presAssocID="{AA8245F8-461D-4F9A-B2DB-5D472C879FF2}" presName="childText" presStyleLbl="lnNode1" presStyleIdx="3" presStyleCnt="6" custScaleX="121000" custScaleY="121000" custLinFactNeighborX="17270" custLinFactNeighborY="-4267">
        <dgm:presLayoutVars>
          <dgm:chMax val="0"/>
          <dgm:chPref val="0"/>
          <dgm:bulletEnabled val="1"/>
        </dgm:presLayoutVars>
      </dgm:prSet>
      <dgm:spPr/>
      <dgm:t>
        <a:bodyPr/>
        <a:lstStyle/>
        <a:p>
          <a:endParaRPr lang="en-US"/>
        </a:p>
      </dgm:t>
    </dgm:pt>
    <dgm:pt modelId="{4CEC80C6-37DA-459C-B6CD-4737F7FB0180}" type="pres">
      <dgm:prSet presAssocID="{9FC39FF9-347E-4176-BA60-702836D4A5B4}" presName="childComposite" presStyleCnt="0">
        <dgm:presLayoutVars>
          <dgm:chMax val="0"/>
          <dgm:chPref val="0"/>
        </dgm:presLayoutVars>
      </dgm:prSet>
      <dgm:spPr/>
    </dgm:pt>
    <dgm:pt modelId="{9674C1A0-EBC9-4B9E-B8EC-3C83C1BBCC32}" type="pres">
      <dgm:prSet presAssocID="{9FC39FF9-347E-4176-BA60-702836D4A5B4}" presName="Image" presStyleLbl="node1" presStyleIdx="4" presStyleCnt="6" custScaleX="121000" custScaleY="121000"/>
      <dgm:spPr>
        <a:blipFill dpi="0" rotWithShape="1">
          <a:blip xmlns:r="http://schemas.openxmlformats.org/officeDocument/2006/relationships" r:embed="rId5" cstate="print">
            <a:extLst>
              <a:ext uri="{28A0092B-C50C-407E-A947-70E740481C1C}">
                <a14:useLocalDpi xmlns:a14="http://schemas.microsoft.com/office/drawing/2010/main" val="0"/>
              </a:ext>
            </a:extLst>
          </a:blip>
          <a:srcRect/>
          <a:stretch>
            <a:fillRect l="15519" t="18936" r="10587" b="8618"/>
          </a:stretch>
        </a:blipFill>
      </dgm:spPr>
    </dgm:pt>
    <dgm:pt modelId="{1395E442-C5A4-41EF-A827-6AB62E4C2EEC}" type="pres">
      <dgm:prSet presAssocID="{9FC39FF9-347E-4176-BA60-702836D4A5B4}" presName="childText" presStyleLbl="lnNode1" presStyleIdx="4" presStyleCnt="6" custScaleX="121000" custScaleY="121000" custLinFactNeighborX="17270" custLinFactNeighborY="-4267">
        <dgm:presLayoutVars>
          <dgm:chMax val="0"/>
          <dgm:chPref val="0"/>
          <dgm:bulletEnabled val="1"/>
        </dgm:presLayoutVars>
      </dgm:prSet>
      <dgm:spPr/>
      <dgm:t>
        <a:bodyPr/>
        <a:lstStyle/>
        <a:p>
          <a:endParaRPr lang="en-US"/>
        </a:p>
      </dgm:t>
    </dgm:pt>
    <dgm:pt modelId="{1CB38B33-3F32-4B03-B608-C224DB9047A0}" type="pres">
      <dgm:prSet presAssocID="{C507D7F9-C3C4-41A1-80FF-0F4CB1956230}" presName="childComposite" presStyleCnt="0">
        <dgm:presLayoutVars>
          <dgm:chMax val="0"/>
          <dgm:chPref val="0"/>
        </dgm:presLayoutVars>
      </dgm:prSet>
      <dgm:spPr/>
    </dgm:pt>
    <dgm:pt modelId="{6ECF8FDD-869F-4E93-946F-CC6076E7BACB}" type="pres">
      <dgm:prSet presAssocID="{C507D7F9-C3C4-41A1-80FF-0F4CB1956230}" presName="Image" presStyleLbl="node1" presStyleIdx="5" presStyleCnt="6" custScaleX="121000" custScaleY="121000"/>
      <dgm:spPr>
        <a:blipFill dpi="0" rotWithShape="1">
          <a:blip xmlns:r="http://schemas.openxmlformats.org/officeDocument/2006/relationships" r:embed="rId6" cstate="print">
            <a:extLst>
              <a:ext uri="{28A0092B-C50C-407E-A947-70E740481C1C}">
                <a14:useLocalDpi xmlns:a14="http://schemas.microsoft.com/office/drawing/2010/main" val="0"/>
              </a:ext>
            </a:extLst>
          </a:blip>
          <a:srcRect/>
          <a:stretch>
            <a:fillRect l="12752" t="23769" r="27106"/>
          </a:stretch>
        </a:blipFill>
      </dgm:spPr>
    </dgm:pt>
    <dgm:pt modelId="{2A949EE6-8EA2-4599-80AD-8DBF22971658}" type="pres">
      <dgm:prSet presAssocID="{C507D7F9-C3C4-41A1-80FF-0F4CB1956230}" presName="childText" presStyleLbl="lnNode1" presStyleIdx="5" presStyleCnt="6" custScaleX="121000" custScaleY="121000" custLinFactNeighborX="17270" custLinFactNeighborY="-4267">
        <dgm:presLayoutVars>
          <dgm:chMax val="0"/>
          <dgm:chPref val="0"/>
          <dgm:bulletEnabled val="1"/>
        </dgm:presLayoutVars>
      </dgm:prSet>
      <dgm:spPr/>
      <dgm:t>
        <a:bodyPr/>
        <a:lstStyle/>
        <a:p>
          <a:endParaRPr lang="en-US"/>
        </a:p>
      </dgm:t>
    </dgm:pt>
  </dgm:ptLst>
  <dgm:cxnLst>
    <dgm:cxn modelId="{017B85B5-7C60-48A8-B668-ABDE94F569F3}" srcId="{8A1A7A22-74E9-41CD-84EA-D60223A8EC0A}" destId="{AA8245F8-461D-4F9A-B2DB-5D472C879FF2}" srcOrd="3" destOrd="0" parTransId="{683247DC-9CED-4032-82EF-51073A60DCFC}" sibTransId="{C45A834F-B4AD-4C1A-AC5E-C9A281D54631}"/>
    <dgm:cxn modelId="{A626EC12-0DC0-4D73-8D38-D59C75A67FB1}" srcId="{8A1A7A22-74E9-41CD-84EA-D60223A8EC0A}" destId="{2825E4C4-C305-4830-855D-4EA375127841}" srcOrd="2" destOrd="0" parTransId="{922DCD5F-F1FE-4AD6-A40D-60799A2C11AF}" sibTransId="{1A32EF13-A6AF-4843-8698-F5C2F07709F0}"/>
    <dgm:cxn modelId="{723B3921-826D-4231-A63D-DF003F90E381}" srcId="{5F3D1524-CBB2-4519-8C91-07D7B65374DA}" destId="{8A1A7A22-74E9-41CD-84EA-D60223A8EC0A}" srcOrd="0" destOrd="0" parTransId="{5F9074E3-A432-4DCD-97FC-E28FEC767F20}" sibTransId="{14EEFB1F-F94E-4983-9016-9B6C70CA6106}"/>
    <dgm:cxn modelId="{27AC4C8C-A1D8-4E2B-A904-FD1A0BE6AF4A}" type="presOf" srcId="{C507D7F9-C3C4-41A1-80FF-0F4CB1956230}" destId="{2A949EE6-8EA2-4599-80AD-8DBF22971658}" srcOrd="0" destOrd="0" presId="urn:microsoft.com/office/officeart/2008/layout/PictureAccentList"/>
    <dgm:cxn modelId="{23BD9AD0-4015-4BB1-9B19-1F32AE6E976B}" type="presOf" srcId="{2825E4C4-C305-4830-855D-4EA375127841}" destId="{CB65ECE7-5786-4E40-8470-531AA9AF6C4A}" srcOrd="0" destOrd="0" presId="urn:microsoft.com/office/officeart/2008/layout/PictureAccentList"/>
    <dgm:cxn modelId="{C454175C-BE0E-4814-86F4-4628099F93CD}" srcId="{8A1A7A22-74E9-41CD-84EA-D60223A8EC0A}" destId="{9FC39FF9-347E-4176-BA60-702836D4A5B4}" srcOrd="4" destOrd="0" parTransId="{3FCC098F-B2AF-4B58-812F-7AD3DEB0D3FA}" sibTransId="{B82711BD-D9CF-43D9-B360-FE0170EAD950}"/>
    <dgm:cxn modelId="{ABE40777-9D0F-4864-83F4-D3C7D579BEA4}" type="presOf" srcId="{064ABD5D-1976-43A2-A5C8-793B4619EF0E}" destId="{3B4FA3F2-D4EF-4DC2-8522-4F1D2BA83F55}" srcOrd="0" destOrd="0" presId="urn:microsoft.com/office/officeart/2008/layout/PictureAccentList"/>
    <dgm:cxn modelId="{90E6CF2B-A65F-4650-82C0-70BAA051CEE6}" type="presOf" srcId="{FF7A3C9B-785F-43F3-93CA-9DFDF622792B}" destId="{FE6187F2-B19A-4E0E-A9A2-08EA1A501F37}" srcOrd="0" destOrd="0" presId="urn:microsoft.com/office/officeart/2008/layout/PictureAccentList"/>
    <dgm:cxn modelId="{D9EE3CFD-EA92-489C-A77E-B3460B13644A}" type="presOf" srcId="{5F3D1524-CBB2-4519-8C91-07D7B65374DA}" destId="{EDB2BF11-9A06-4599-99DA-42E39520D073}" srcOrd="0" destOrd="0" presId="urn:microsoft.com/office/officeart/2008/layout/PictureAccentList"/>
    <dgm:cxn modelId="{C40FB22B-C1E6-49BA-ACFA-251C1B9F75CC}" type="presOf" srcId="{8A1A7A22-74E9-41CD-84EA-D60223A8EC0A}" destId="{AF5EFF02-87EC-46B0-BA83-B2715BA5A33F}" srcOrd="0" destOrd="0" presId="urn:microsoft.com/office/officeart/2008/layout/PictureAccentList"/>
    <dgm:cxn modelId="{60A098EB-E400-49B4-899C-6E90849FE87A}" type="presOf" srcId="{AA8245F8-461D-4F9A-B2DB-5D472C879FF2}" destId="{269C9111-096A-47E7-ADBB-D9150B31EEF1}" srcOrd="0" destOrd="0" presId="urn:microsoft.com/office/officeart/2008/layout/PictureAccentList"/>
    <dgm:cxn modelId="{BBA46FDB-F177-4F20-BD34-84D3FE5C1527}" srcId="{8A1A7A22-74E9-41CD-84EA-D60223A8EC0A}" destId="{064ABD5D-1976-43A2-A5C8-793B4619EF0E}" srcOrd="0" destOrd="0" parTransId="{55BD7D4F-6F72-4AD0-9AFC-4E45655CC5DD}" sibTransId="{33EC9D72-CD6F-4437-B7C4-12CF0B31B6AD}"/>
    <dgm:cxn modelId="{00D69326-15E3-4BD6-BA6D-FD7950CA9302}" srcId="{8A1A7A22-74E9-41CD-84EA-D60223A8EC0A}" destId="{FF7A3C9B-785F-43F3-93CA-9DFDF622792B}" srcOrd="1" destOrd="0" parTransId="{84419DD3-51D7-4D93-98D1-C65220A62B88}" sibTransId="{FCDB60E4-61F8-497F-915E-8FD89448E9FC}"/>
    <dgm:cxn modelId="{F1410757-480C-42E1-AB56-4DAC53F0D100}" srcId="{8A1A7A22-74E9-41CD-84EA-D60223A8EC0A}" destId="{C507D7F9-C3C4-41A1-80FF-0F4CB1956230}" srcOrd="5" destOrd="0" parTransId="{E44F5999-7C69-4CBD-9574-51C8360A5063}" sibTransId="{D1861F52-1FB3-415E-995E-22606FD655E5}"/>
    <dgm:cxn modelId="{E42B8D42-02A0-44B9-85B7-8180A9C9E115}" type="presOf" srcId="{9FC39FF9-347E-4176-BA60-702836D4A5B4}" destId="{1395E442-C5A4-41EF-A827-6AB62E4C2EEC}" srcOrd="0" destOrd="0" presId="urn:microsoft.com/office/officeart/2008/layout/PictureAccentList"/>
    <dgm:cxn modelId="{18DF2BC8-0ACA-490D-8C4D-16F78F0CF7AD}" type="presParOf" srcId="{EDB2BF11-9A06-4599-99DA-42E39520D073}" destId="{ECDBE1A1-5293-4622-A012-0FD62FFB23BD}" srcOrd="0" destOrd="0" presId="urn:microsoft.com/office/officeart/2008/layout/PictureAccentList"/>
    <dgm:cxn modelId="{931B5541-9AD4-40F6-BD38-E91623A098AA}" type="presParOf" srcId="{ECDBE1A1-5293-4622-A012-0FD62FFB23BD}" destId="{AEAF031B-0224-4664-9F03-FC5618869E43}" srcOrd="0" destOrd="0" presId="urn:microsoft.com/office/officeart/2008/layout/PictureAccentList"/>
    <dgm:cxn modelId="{4A8F4D77-881E-40B5-9D41-79D03900F065}" type="presParOf" srcId="{AEAF031B-0224-4664-9F03-FC5618869E43}" destId="{AF5EFF02-87EC-46B0-BA83-B2715BA5A33F}" srcOrd="0" destOrd="0" presId="urn:microsoft.com/office/officeart/2008/layout/PictureAccentList"/>
    <dgm:cxn modelId="{4FA981C9-E507-42F9-8A88-54155A04EB76}" type="presParOf" srcId="{ECDBE1A1-5293-4622-A012-0FD62FFB23BD}" destId="{89F0517A-FB52-409A-9D72-71E1121B242D}" srcOrd="1" destOrd="0" presId="urn:microsoft.com/office/officeart/2008/layout/PictureAccentList"/>
    <dgm:cxn modelId="{0693F644-B29E-4E99-90D6-40A546104724}" type="presParOf" srcId="{89F0517A-FB52-409A-9D72-71E1121B242D}" destId="{5540304B-0B8D-44CC-AABE-CEFFD404A267}" srcOrd="0" destOrd="0" presId="urn:microsoft.com/office/officeart/2008/layout/PictureAccentList"/>
    <dgm:cxn modelId="{00340FAE-42F7-49EB-9010-DE7DDC0E8460}" type="presParOf" srcId="{5540304B-0B8D-44CC-AABE-CEFFD404A267}" destId="{2798C606-FADA-47E5-A684-144EB841D415}" srcOrd="0" destOrd="0" presId="urn:microsoft.com/office/officeart/2008/layout/PictureAccentList"/>
    <dgm:cxn modelId="{BE497D7F-BC3E-49E6-B38F-1362A8840DC5}" type="presParOf" srcId="{5540304B-0B8D-44CC-AABE-CEFFD404A267}" destId="{3B4FA3F2-D4EF-4DC2-8522-4F1D2BA83F55}" srcOrd="1" destOrd="0" presId="urn:microsoft.com/office/officeart/2008/layout/PictureAccentList"/>
    <dgm:cxn modelId="{BFEADB97-B7FA-4CC5-9127-69AB3232F6B3}" type="presParOf" srcId="{89F0517A-FB52-409A-9D72-71E1121B242D}" destId="{1EEF5BBC-D3F1-4AD6-853D-E8C59F5D011F}" srcOrd="1" destOrd="0" presId="urn:microsoft.com/office/officeart/2008/layout/PictureAccentList"/>
    <dgm:cxn modelId="{4828705A-3E9D-4B33-8642-6393BAEDDDB1}" type="presParOf" srcId="{1EEF5BBC-D3F1-4AD6-853D-E8C59F5D011F}" destId="{79278A23-5D32-4416-8F19-B7F2539D4D2A}" srcOrd="0" destOrd="0" presId="urn:microsoft.com/office/officeart/2008/layout/PictureAccentList"/>
    <dgm:cxn modelId="{29A14F51-61B7-44DC-8D74-1C224C64C1E0}" type="presParOf" srcId="{1EEF5BBC-D3F1-4AD6-853D-E8C59F5D011F}" destId="{FE6187F2-B19A-4E0E-A9A2-08EA1A501F37}" srcOrd="1" destOrd="0" presId="urn:microsoft.com/office/officeart/2008/layout/PictureAccentList"/>
    <dgm:cxn modelId="{1EBA0454-EFF2-4F9D-BABC-42D5B7F616FD}" type="presParOf" srcId="{89F0517A-FB52-409A-9D72-71E1121B242D}" destId="{77447B68-D927-49C1-9930-F66C34B5E3C2}" srcOrd="2" destOrd="0" presId="urn:microsoft.com/office/officeart/2008/layout/PictureAccentList"/>
    <dgm:cxn modelId="{F0AD8E80-A32D-408A-8B75-A0A53524F656}" type="presParOf" srcId="{77447B68-D927-49C1-9930-F66C34B5E3C2}" destId="{4EB1EB36-61AA-4216-8A28-DCA687112EAB}" srcOrd="0" destOrd="0" presId="urn:microsoft.com/office/officeart/2008/layout/PictureAccentList"/>
    <dgm:cxn modelId="{93C3B148-A762-4E7C-B730-2E7F0BCB651A}" type="presParOf" srcId="{77447B68-D927-49C1-9930-F66C34B5E3C2}" destId="{CB65ECE7-5786-4E40-8470-531AA9AF6C4A}" srcOrd="1" destOrd="0" presId="urn:microsoft.com/office/officeart/2008/layout/PictureAccentList"/>
    <dgm:cxn modelId="{D9D191B3-762A-48CD-B6F2-CFE5788A553A}" type="presParOf" srcId="{89F0517A-FB52-409A-9D72-71E1121B242D}" destId="{354CA889-5A84-406B-92FA-E915CDBA9FA1}" srcOrd="3" destOrd="0" presId="urn:microsoft.com/office/officeart/2008/layout/PictureAccentList"/>
    <dgm:cxn modelId="{1C342693-9737-4E31-98DE-11B8AF105703}" type="presParOf" srcId="{354CA889-5A84-406B-92FA-E915CDBA9FA1}" destId="{EB644474-60B6-4EAE-970D-C107B3DA79BF}" srcOrd="0" destOrd="0" presId="urn:microsoft.com/office/officeart/2008/layout/PictureAccentList"/>
    <dgm:cxn modelId="{C3AB7A52-5588-4611-9EB4-8E2E34FC4AEF}" type="presParOf" srcId="{354CA889-5A84-406B-92FA-E915CDBA9FA1}" destId="{269C9111-096A-47E7-ADBB-D9150B31EEF1}" srcOrd="1" destOrd="0" presId="urn:microsoft.com/office/officeart/2008/layout/PictureAccentList"/>
    <dgm:cxn modelId="{9143327D-F1FD-4482-964D-2264B0E12E48}" type="presParOf" srcId="{89F0517A-FB52-409A-9D72-71E1121B242D}" destId="{4CEC80C6-37DA-459C-B6CD-4737F7FB0180}" srcOrd="4" destOrd="0" presId="urn:microsoft.com/office/officeart/2008/layout/PictureAccentList"/>
    <dgm:cxn modelId="{F0D2EB43-358A-4072-B910-AD03E1EA31FB}" type="presParOf" srcId="{4CEC80C6-37DA-459C-B6CD-4737F7FB0180}" destId="{9674C1A0-EBC9-4B9E-B8EC-3C83C1BBCC32}" srcOrd="0" destOrd="0" presId="urn:microsoft.com/office/officeart/2008/layout/PictureAccentList"/>
    <dgm:cxn modelId="{15286D54-95DA-4EF4-BA19-92B88AE2D349}" type="presParOf" srcId="{4CEC80C6-37DA-459C-B6CD-4737F7FB0180}" destId="{1395E442-C5A4-41EF-A827-6AB62E4C2EEC}" srcOrd="1" destOrd="0" presId="urn:microsoft.com/office/officeart/2008/layout/PictureAccentList"/>
    <dgm:cxn modelId="{6DA0D429-5FC1-47AF-AB27-453C4315E621}" type="presParOf" srcId="{89F0517A-FB52-409A-9D72-71E1121B242D}" destId="{1CB38B33-3F32-4B03-B608-C224DB9047A0}" srcOrd="5" destOrd="0" presId="urn:microsoft.com/office/officeart/2008/layout/PictureAccentList"/>
    <dgm:cxn modelId="{05D199E7-91BB-4E5B-A8AD-C7DB882EBB18}" type="presParOf" srcId="{1CB38B33-3F32-4B03-B608-C224DB9047A0}" destId="{6ECF8FDD-869F-4E93-946F-CC6076E7BACB}" srcOrd="0" destOrd="0" presId="urn:microsoft.com/office/officeart/2008/layout/PictureAccentList"/>
    <dgm:cxn modelId="{9BD56060-CA9F-4EF2-AFAC-6B0AB4F8A135}" type="presParOf" srcId="{1CB38B33-3F32-4B03-B608-C224DB9047A0}" destId="{2A949EE6-8EA2-4599-80AD-8DBF22971658}" srcOrd="1" destOrd="0" presId="urn:microsoft.com/office/officeart/2008/layout/PictureAccent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2084EF-73E1-4D91-BF7E-6AD7493B25C4}" type="doc">
      <dgm:prSet loTypeId="urn:microsoft.com/office/officeart/2005/8/layout/orgChart1" loCatId="hierarchy" qsTypeId="urn:microsoft.com/office/officeart/2005/8/quickstyle/simple3" qsCatId="simple" csTypeId="urn:microsoft.com/office/officeart/2005/8/colors/colorful5" csCatId="colorful" phldr="1"/>
      <dgm:spPr/>
      <dgm:t>
        <a:bodyPr/>
        <a:lstStyle/>
        <a:p>
          <a:endParaRPr lang="en-US"/>
        </a:p>
      </dgm:t>
    </dgm:pt>
    <dgm:pt modelId="{24C5AF0E-191A-4FCA-9BEE-AB0163F2C32C}">
      <dgm:prSet phldrT="[Text]"/>
      <dgm:spPr/>
      <dgm:t>
        <a:bodyPr/>
        <a:lstStyle/>
        <a:p>
          <a:r>
            <a:rPr lang="en-US" dirty="0" smtClean="0"/>
            <a:t>Funding</a:t>
          </a:r>
          <a:endParaRPr lang="en-US" dirty="0"/>
        </a:p>
      </dgm:t>
    </dgm:pt>
    <dgm:pt modelId="{FAD778C5-6CD2-438B-AAB9-FA44EF637BC9}" type="parTrans" cxnId="{17E27386-FF7C-45BF-8E69-05E36755F832}">
      <dgm:prSet/>
      <dgm:spPr/>
      <dgm:t>
        <a:bodyPr/>
        <a:lstStyle/>
        <a:p>
          <a:endParaRPr lang="en-US"/>
        </a:p>
      </dgm:t>
    </dgm:pt>
    <dgm:pt modelId="{CFEA9030-9C70-476C-93DC-0A8D8932793A}" type="sibTrans" cxnId="{17E27386-FF7C-45BF-8E69-05E36755F832}">
      <dgm:prSet/>
      <dgm:spPr/>
      <dgm:t>
        <a:bodyPr/>
        <a:lstStyle/>
        <a:p>
          <a:endParaRPr lang="en-US"/>
        </a:p>
      </dgm:t>
    </dgm:pt>
    <dgm:pt modelId="{D3EBC19E-0CF6-4E28-8AF7-1229B06DC265}" type="asst">
      <dgm:prSet phldrT="[Text]"/>
      <dgm:spPr/>
      <dgm:t>
        <a:bodyPr/>
        <a:lstStyle/>
        <a:p>
          <a:r>
            <a:rPr lang="en-US" dirty="0" smtClean="0"/>
            <a:t>SB 9</a:t>
          </a:r>
        </a:p>
        <a:p>
          <a:r>
            <a:rPr lang="en-US" dirty="0" smtClean="0"/>
            <a:t>$2000/$6000 for teachers</a:t>
          </a:r>
        </a:p>
        <a:p>
          <a:r>
            <a:rPr lang="en-US" dirty="0" smtClean="0"/>
            <a:t>$5,100,000 </a:t>
          </a:r>
          <a:endParaRPr lang="en-US" dirty="0"/>
        </a:p>
      </dgm:t>
    </dgm:pt>
    <dgm:pt modelId="{7B952A2B-40A0-418A-BF70-856B49284905}" type="parTrans" cxnId="{66007CAC-D772-4BB0-983B-9CDB15DE9D1A}">
      <dgm:prSet/>
      <dgm:spPr/>
      <dgm:t>
        <a:bodyPr/>
        <a:lstStyle/>
        <a:p>
          <a:endParaRPr lang="en-US"/>
        </a:p>
      </dgm:t>
    </dgm:pt>
    <dgm:pt modelId="{03052769-B1C4-4281-8A03-AA0951E4A307}" type="sibTrans" cxnId="{66007CAC-D772-4BB0-983B-9CDB15DE9D1A}">
      <dgm:prSet/>
      <dgm:spPr/>
      <dgm:t>
        <a:bodyPr/>
        <a:lstStyle/>
        <a:p>
          <a:endParaRPr lang="en-US"/>
        </a:p>
      </dgm:t>
    </dgm:pt>
    <dgm:pt modelId="{19B85213-75E7-4645-8743-79BE79185F90}">
      <dgm:prSet phldrT="[Text]"/>
      <dgm:spPr/>
      <dgm:t>
        <a:bodyPr/>
        <a:lstStyle/>
        <a:p>
          <a:r>
            <a:rPr lang="en-US" dirty="0" smtClean="0"/>
            <a:t>Golden Pennies</a:t>
          </a:r>
        </a:p>
        <a:p>
          <a:r>
            <a:rPr lang="en-US" dirty="0" smtClean="0"/>
            <a:t>$3,267,152</a:t>
          </a:r>
          <a:endParaRPr lang="en-US" dirty="0"/>
        </a:p>
      </dgm:t>
    </dgm:pt>
    <dgm:pt modelId="{47FA67CC-3F69-48FE-995E-2DC758FBF152}" type="parTrans" cxnId="{FF1E13B3-3D59-492A-ABA6-881EFCF34FF2}">
      <dgm:prSet/>
      <dgm:spPr/>
      <dgm:t>
        <a:bodyPr/>
        <a:lstStyle/>
        <a:p>
          <a:endParaRPr lang="en-US"/>
        </a:p>
      </dgm:t>
    </dgm:pt>
    <dgm:pt modelId="{FE4067E4-87AF-4368-BFDB-9C3FE77443FB}" type="sibTrans" cxnId="{FF1E13B3-3D59-492A-ABA6-881EFCF34FF2}">
      <dgm:prSet/>
      <dgm:spPr/>
      <dgm:t>
        <a:bodyPr/>
        <a:lstStyle/>
        <a:p>
          <a:endParaRPr lang="en-US"/>
        </a:p>
      </dgm:t>
    </dgm:pt>
    <dgm:pt modelId="{4C065FA2-FA4B-4703-8AE7-B7D1CCBC202A}">
      <dgm:prSet phldrT="[Text]"/>
      <dgm:spPr/>
      <dgm:t>
        <a:bodyPr/>
        <a:lstStyle/>
        <a:p>
          <a:r>
            <a:rPr lang="en-US" dirty="0" smtClean="0"/>
            <a:t>Security/Security</a:t>
          </a:r>
        </a:p>
        <a:p>
          <a:r>
            <a:rPr lang="en-US" dirty="0" smtClean="0"/>
            <a:t>$10-100 per ADA or </a:t>
          </a:r>
        </a:p>
        <a:p>
          <a:r>
            <a:rPr lang="en-US" dirty="0" smtClean="0"/>
            <a:t>$100k per SSO</a:t>
          </a:r>
          <a:endParaRPr lang="en-US" dirty="0"/>
        </a:p>
      </dgm:t>
    </dgm:pt>
    <dgm:pt modelId="{B9ABD26A-F6E1-45A3-B849-20BB516B8289}" type="parTrans" cxnId="{59645F2D-7675-4C0B-8DF6-39D486EB1FD3}">
      <dgm:prSet/>
      <dgm:spPr/>
      <dgm:t>
        <a:bodyPr/>
        <a:lstStyle/>
        <a:p>
          <a:endParaRPr lang="en-US"/>
        </a:p>
      </dgm:t>
    </dgm:pt>
    <dgm:pt modelId="{BB0BE8BC-1EB0-4E7D-B217-D522E10D8BBB}" type="sibTrans" cxnId="{59645F2D-7675-4C0B-8DF6-39D486EB1FD3}">
      <dgm:prSet/>
      <dgm:spPr/>
      <dgm:t>
        <a:bodyPr/>
        <a:lstStyle/>
        <a:p>
          <a:endParaRPr lang="en-US"/>
        </a:p>
      </dgm:t>
    </dgm:pt>
    <dgm:pt modelId="{BA936684-32AF-4F42-B189-C6177EE01DD1}">
      <dgm:prSet phldrT="[Text]"/>
      <dgm:spPr/>
      <dgm:t>
        <a:bodyPr/>
        <a:lstStyle/>
        <a:p>
          <a:r>
            <a:rPr lang="en-US" dirty="0" smtClean="0"/>
            <a:t>Program Allotment Changes</a:t>
          </a:r>
          <a:endParaRPr lang="en-US" dirty="0"/>
        </a:p>
      </dgm:t>
    </dgm:pt>
    <dgm:pt modelId="{5C9A3C6D-2504-40BA-85B9-7EFC34CC8462}" type="parTrans" cxnId="{1188FF7B-7197-42E2-8FFF-88D19A1CA771}">
      <dgm:prSet/>
      <dgm:spPr/>
      <dgm:t>
        <a:bodyPr/>
        <a:lstStyle/>
        <a:p>
          <a:endParaRPr lang="en-US"/>
        </a:p>
      </dgm:t>
    </dgm:pt>
    <dgm:pt modelId="{12CCF45E-990A-4259-8AA0-203290FE31A3}" type="sibTrans" cxnId="{1188FF7B-7197-42E2-8FFF-88D19A1CA771}">
      <dgm:prSet/>
      <dgm:spPr/>
      <dgm:t>
        <a:bodyPr/>
        <a:lstStyle/>
        <a:p>
          <a:endParaRPr lang="en-US"/>
        </a:p>
      </dgm:t>
    </dgm:pt>
    <dgm:pt modelId="{A97CFD9B-3950-49E6-BB2C-906DBF3474D4}" type="asst">
      <dgm:prSet/>
      <dgm:spPr/>
      <dgm:t>
        <a:bodyPr/>
        <a:lstStyle/>
        <a:p>
          <a:r>
            <a:rPr lang="en-US" dirty="0" smtClean="0"/>
            <a:t>HB 100</a:t>
          </a:r>
        </a:p>
        <a:p>
          <a:r>
            <a:rPr lang="en-US" dirty="0" smtClean="0"/>
            <a:t>Basic Allotment increase to $6,250</a:t>
          </a:r>
        </a:p>
        <a:p>
          <a:r>
            <a:rPr lang="en-US" dirty="0" smtClean="0"/>
            <a:t>$1,430,815</a:t>
          </a:r>
          <a:endParaRPr lang="en-US" dirty="0"/>
        </a:p>
      </dgm:t>
    </dgm:pt>
    <dgm:pt modelId="{C370B71C-3C49-4C4D-B005-FCC2BF8B1A00}" type="parTrans" cxnId="{6697DCAC-AD7F-43F9-AEB4-456EA93531CC}">
      <dgm:prSet/>
      <dgm:spPr/>
      <dgm:t>
        <a:bodyPr/>
        <a:lstStyle/>
        <a:p>
          <a:endParaRPr lang="en-US"/>
        </a:p>
      </dgm:t>
    </dgm:pt>
    <dgm:pt modelId="{33C24910-6D97-4172-A805-E2F6F36E8F97}" type="sibTrans" cxnId="{6697DCAC-AD7F-43F9-AEB4-456EA93531CC}">
      <dgm:prSet/>
      <dgm:spPr/>
      <dgm:t>
        <a:bodyPr/>
        <a:lstStyle/>
        <a:p>
          <a:endParaRPr lang="en-US"/>
        </a:p>
      </dgm:t>
    </dgm:pt>
    <dgm:pt modelId="{32AED367-7A44-4753-A5DD-AC36C618252E}" type="pres">
      <dgm:prSet presAssocID="{ED2084EF-73E1-4D91-BF7E-6AD7493B25C4}" presName="hierChild1" presStyleCnt="0">
        <dgm:presLayoutVars>
          <dgm:orgChart val="1"/>
          <dgm:chPref val="1"/>
          <dgm:dir/>
          <dgm:animOne val="branch"/>
          <dgm:animLvl val="lvl"/>
          <dgm:resizeHandles/>
        </dgm:presLayoutVars>
      </dgm:prSet>
      <dgm:spPr/>
      <dgm:t>
        <a:bodyPr/>
        <a:lstStyle/>
        <a:p>
          <a:endParaRPr lang="en-US"/>
        </a:p>
      </dgm:t>
    </dgm:pt>
    <dgm:pt modelId="{876A1E83-DEAC-421E-A5EE-78D1F6F3484B}" type="pres">
      <dgm:prSet presAssocID="{24C5AF0E-191A-4FCA-9BEE-AB0163F2C32C}" presName="hierRoot1" presStyleCnt="0">
        <dgm:presLayoutVars>
          <dgm:hierBranch val="init"/>
        </dgm:presLayoutVars>
      </dgm:prSet>
      <dgm:spPr/>
      <dgm:t>
        <a:bodyPr/>
        <a:lstStyle/>
        <a:p>
          <a:endParaRPr lang="en-US"/>
        </a:p>
      </dgm:t>
    </dgm:pt>
    <dgm:pt modelId="{DEA0570B-282D-4F9F-AAED-42D4B89689EA}" type="pres">
      <dgm:prSet presAssocID="{24C5AF0E-191A-4FCA-9BEE-AB0163F2C32C}" presName="rootComposite1" presStyleCnt="0"/>
      <dgm:spPr/>
      <dgm:t>
        <a:bodyPr/>
        <a:lstStyle/>
        <a:p>
          <a:endParaRPr lang="en-US"/>
        </a:p>
      </dgm:t>
    </dgm:pt>
    <dgm:pt modelId="{04565E38-13F5-4C1E-A563-22C4EEB9BCC6}" type="pres">
      <dgm:prSet presAssocID="{24C5AF0E-191A-4FCA-9BEE-AB0163F2C32C}" presName="rootText1" presStyleLbl="node0" presStyleIdx="0" presStyleCnt="1">
        <dgm:presLayoutVars>
          <dgm:chPref val="3"/>
        </dgm:presLayoutVars>
      </dgm:prSet>
      <dgm:spPr/>
      <dgm:t>
        <a:bodyPr/>
        <a:lstStyle/>
        <a:p>
          <a:endParaRPr lang="en-US"/>
        </a:p>
      </dgm:t>
    </dgm:pt>
    <dgm:pt modelId="{993375D4-38EA-4B32-A4C5-FA1D79E0968A}" type="pres">
      <dgm:prSet presAssocID="{24C5AF0E-191A-4FCA-9BEE-AB0163F2C32C}" presName="rootConnector1" presStyleLbl="node1" presStyleIdx="0" presStyleCnt="0"/>
      <dgm:spPr/>
      <dgm:t>
        <a:bodyPr/>
        <a:lstStyle/>
        <a:p>
          <a:endParaRPr lang="en-US"/>
        </a:p>
      </dgm:t>
    </dgm:pt>
    <dgm:pt modelId="{4090F3E3-F1D9-4F90-BF61-94B84E5AB2C9}" type="pres">
      <dgm:prSet presAssocID="{24C5AF0E-191A-4FCA-9BEE-AB0163F2C32C}" presName="hierChild2" presStyleCnt="0"/>
      <dgm:spPr/>
      <dgm:t>
        <a:bodyPr/>
        <a:lstStyle/>
        <a:p>
          <a:endParaRPr lang="en-US"/>
        </a:p>
      </dgm:t>
    </dgm:pt>
    <dgm:pt modelId="{AC3AB7A0-972B-4294-9BB2-C85CE94DFAC8}" type="pres">
      <dgm:prSet presAssocID="{47FA67CC-3F69-48FE-995E-2DC758FBF152}" presName="Name37" presStyleLbl="parChTrans1D2" presStyleIdx="0" presStyleCnt="5"/>
      <dgm:spPr/>
      <dgm:t>
        <a:bodyPr/>
        <a:lstStyle/>
        <a:p>
          <a:endParaRPr lang="en-US"/>
        </a:p>
      </dgm:t>
    </dgm:pt>
    <dgm:pt modelId="{765BA5AD-3C11-4A88-A32B-C307595F315B}" type="pres">
      <dgm:prSet presAssocID="{19B85213-75E7-4645-8743-79BE79185F90}" presName="hierRoot2" presStyleCnt="0">
        <dgm:presLayoutVars>
          <dgm:hierBranch val="init"/>
        </dgm:presLayoutVars>
      </dgm:prSet>
      <dgm:spPr/>
      <dgm:t>
        <a:bodyPr/>
        <a:lstStyle/>
        <a:p>
          <a:endParaRPr lang="en-US"/>
        </a:p>
      </dgm:t>
    </dgm:pt>
    <dgm:pt modelId="{3D1D4412-2524-4E0E-A547-4C2EBEDB37AA}" type="pres">
      <dgm:prSet presAssocID="{19B85213-75E7-4645-8743-79BE79185F90}" presName="rootComposite" presStyleCnt="0"/>
      <dgm:spPr/>
      <dgm:t>
        <a:bodyPr/>
        <a:lstStyle/>
        <a:p>
          <a:endParaRPr lang="en-US"/>
        </a:p>
      </dgm:t>
    </dgm:pt>
    <dgm:pt modelId="{BC4DA9F6-DD9A-4F62-B94D-9BFD77CA5141}" type="pres">
      <dgm:prSet presAssocID="{19B85213-75E7-4645-8743-79BE79185F90}" presName="rootText" presStyleLbl="node2" presStyleIdx="0" presStyleCnt="3">
        <dgm:presLayoutVars>
          <dgm:chPref val="3"/>
        </dgm:presLayoutVars>
      </dgm:prSet>
      <dgm:spPr/>
      <dgm:t>
        <a:bodyPr/>
        <a:lstStyle/>
        <a:p>
          <a:endParaRPr lang="en-US"/>
        </a:p>
      </dgm:t>
    </dgm:pt>
    <dgm:pt modelId="{33DE9D98-FA56-4E00-B3DC-08F46E1F16F2}" type="pres">
      <dgm:prSet presAssocID="{19B85213-75E7-4645-8743-79BE79185F90}" presName="rootConnector" presStyleLbl="node2" presStyleIdx="0" presStyleCnt="3"/>
      <dgm:spPr/>
      <dgm:t>
        <a:bodyPr/>
        <a:lstStyle/>
        <a:p>
          <a:endParaRPr lang="en-US"/>
        </a:p>
      </dgm:t>
    </dgm:pt>
    <dgm:pt modelId="{8D1ADA37-846C-4D9C-B935-5F503039B7E8}" type="pres">
      <dgm:prSet presAssocID="{19B85213-75E7-4645-8743-79BE79185F90}" presName="hierChild4" presStyleCnt="0"/>
      <dgm:spPr/>
      <dgm:t>
        <a:bodyPr/>
        <a:lstStyle/>
        <a:p>
          <a:endParaRPr lang="en-US"/>
        </a:p>
      </dgm:t>
    </dgm:pt>
    <dgm:pt modelId="{0F97A071-940C-4F04-BC68-A010151A38B8}" type="pres">
      <dgm:prSet presAssocID="{19B85213-75E7-4645-8743-79BE79185F90}" presName="hierChild5" presStyleCnt="0"/>
      <dgm:spPr/>
      <dgm:t>
        <a:bodyPr/>
        <a:lstStyle/>
        <a:p>
          <a:endParaRPr lang="en-US"/>
        </a:p>
      </dgm:t>
    </dgm:pt>
    <dgm:pt modelId="{A3383461-D30A-4775-97DF-86374ACF210A}" type="pres">
      <dgm:prSet presAssocID="{B9ABD26A-F6E1-45A3-B849-20BB516B8289}" presName="Name37" presStyleLbl="parChTrans1D2" presStyleIdx="1" presStyleCnt="5"/>
      <dgm:spPr/>
      <dgm:t>
        <a:bodyPr/>
        <a:lstStyle/>
        <a:p>
          <a:endParaRPr lang="en-US"/>
        </a:p>
      </dgm:t>
    </dgm:pt>
    <dgm:pt modelId="{748A7679-EAEF-49EE-9585-1999EC6FFE42}" type="pres">
      <dgm:prSet presAssocID="{4C065FA2-FA4B-4703-8AE7-B7D1CCBC202A}" presName="hierRoot2" presStyleCnt="0">
        <dgm:presLayoutVars>
          <dgm:hierBranch val="init"/>
        </dgm:presLayoutVars>
      </dgm:prSet>
      <dgm:spPr/>
      <dgm:t>
        <a:bodyPr/>
        <a:lstStyle/>
        <a:p>
          <a:endParaRPr lang="en-US"/>
        </a:p>
      </dgm:t>
    </dgm:pt>
    <dgm:pt modelId="{3029427C-8D47-4E43-94E8-E0F7142B4591}" type="pres">
      <dgm:prSet presAssocID="{4C065FA2-FA4B-4703-8AE7-B7D1CCBC202A}" presName="rootComposite" presStyleCnt="0"/>
      <dgm:spPr/>
      <dgm:t>
        <a:bodyPr/>
        <a:lstStyle/>
        <a:p>
          <a:endParaRPr lang="en-US"/>
        </a:p>
      </dgm:t>
    </dgm:pt>
    <dgm:pt modelId="{85BCA256-D298-4906-A818-0E83490FF3CD}" type="pres">
      <dgm:prSet presAssocID="{4C065FA2-FA4B-4703-8AE7-B7D1CCBC202A}" presName="rootText" presStyleLbl="node2" presStyleIdx="1" presStyleCnt="3">
        <dgm:presLayoutVars>
          <dgm:chPref val="3"/>
        </dgm:presLayoutVars>
      </dgm:prSet>
      <dgm:spPr/>
      <dgm:t>
        <a:bodyPr/>
        <a:lstStyle/>
        <a:p>
          <a:endParaRPr lang="en-US"/>
        </a:p>
      </dgm:t>
    </dgm:pt>
    <dgm:pt modelId="{DA52B2E1-038C-4537-8FEC-F94F99E6B69D}" type="pres">
      <dgm:prSet presAssocID="{4C065FA2-FA4B-4703-8AE7-B7D1CCBC202A}" presName="rootConnector" presStyleLbl="node2" presStyleIdx="1" presStyleCnt="3"/>
      <dgm:spPr/>
      <dgm:t>
        <a:bodyPr/>
        <a:lstStyle/>
        <a:p>
          <a:endParaRPr lang="en-US"/>
        </a:p>
      </dgm:t>
    </dgm:pt>
    <dgm:pt modelId="{9B0591C0-0946-41A6-BAFD-D39163A411F1}" type="pres">
      <dgm:prSet presAssocID="{4C065FA2-FA4B-4703-8AE7-B7D1CCBC202A}" presName="hierChild4" presStyleCnt="0"/>
      <dgm:spPr/>
      <dgm:t>
        <a:bodyPr/>
        <a:lstStyle/>
        <a:p>
          <a:endParaRPr lang="en-US"/>
        </a:p>
      </dgm:t>
    </dgm:pt>
    <dgm:pt modelId="{803FE9A4-92A4-4636-9F79-89038B4396C7}" type="pres">
      <dgm:prSet presAssocID="{4C065FA2-FA4B-4703-8AE7-B7D1CCBC202A}" presName="hierChild5" presStyleCnt="0"/>
      <dgm:spPr/>
      <dgm:t>
        <a:bodyPr/>
        <a:lstStyle/>
        <a:p>
          <a:endParaRPr lang="en-US"/>
        </a:p>
      </dgm:t>
    </dgm:pt>
    <dgm:pt modelId="{F6C10770-EFE1-43A7-9194-94DBB2AAC040}" type="pres">
      <dgm:prSet presAssocID="{5C9A3C6D-2504-40BA-85B9-7EFC34CC8462}" presName="Name37" presStyleLbl="parChTrans1D2" presStyleIdx="2" presStyleCnt="5"/>
      <dgm:spPr/>
      <dgm:t>
        <a:bodyPr/>
        <a:lstStyle/>
        <a:p>
          <a:endParaRPr lang="en-US"/>
        </a:p>
      </dgm:t>
    </dgm:pt>
    <dgm:pt modelId="{5E54A9C8-CEE7-4BBF-8A5B-BE0CC1D278DE}" type="pres">
      <dgm:prSet presAssocID="{BA936684-32AF-4F42-B189-C6177EE01DD1}" presName="hierRoot2" presStyleCnt="0">
        <dgm:presLayoutVars>
          <dgm:hierBranch val="init"/>
        </dgm:presLayoutVars>
      </dgm:prSet>
      <dgm:spPr/>
      <dgm:t>
        <a:bodyPr/>
        <a:lstStyle/>
        <a:p>
          <a:endParaRPr lang="en-US"/>
        </a:p>
      </dgm:t>
    </dgm:pt>
    <dgm:pt modelId="{6FB16653-E3F7-44C8-BBDD-65C443CE0ED2}" type="pres">
      <dgm:prSet presAssocID="{BA936684-32AF-4F42-B189-C6177EE01DD1}" presName="rootComposite" presStyleCnt="0"/>
      <dgm:spPr/>
      <dgm:t>
        <a:bodyPr/>
        <a:lstStyle/>
        <a:p>
          <a:endParaRPr lang="en-US"/>
        </a:p>
      </dgm:t>
    </dgm:pt>
    <dgm:pt modelId="{55B3A44E-615A-43ED-BAD7-B75588CFE354}" type="pres">
      <dgm:prSet presAssocID="{BA936684-32AF-4F42-B189-C6177EE01DD1}" presName="rootText" presStyleLbl="node2" presStyleIdx="2" presStyleCnt="3">
        <dgm:presLayoutVars>
          <dgm:chPref val="3"/>
        </dgm:presLayoutVars>
      </dgm:prSet>
      <dgm:spPr/>
      <dgm:t>
        <a:bodyPr/>
        <a:lstStyle/>
        <a:p>
          <a:endParaRPr lang="en-US"/>
        </a:p>
      </dgm:t>
    </dgm:pt>
    <dgm:pt modelId="{C036ED66-784A-466C-9E79-68106C48CDFC}" type="pres">
      <dgm:prSet presAssocID="{BA936684-32AF-4F42-B189-C6177EE01DD1}" presName="rootConnector" presStyleLbl="node2" presStyleIdx="2" presStyleCnt="3"/>
      <dgm:spPr/>
      <dgm:t>
        <a:bodyPr/>
        <a:lstStyle/>
        <a:p>
          <a:endParaRPr lang="en-US"/>
        </a:p>
      </dgm:t>
    </dgm:pt>
    <dgm:pt modelId="{9A7A5179-21C5-4CF4-B3C1-97BBA65D7CFB}" type="pres">
      <dgm:prSet presAssocID="{BA936684-32AF-4F42-B189-C6177EE01DD1}" presName="hierChild4" presStyleCnt="0"/>
      <dgm:spPr/>
      <dgm:t>
        <a:bodyPr/>
        <a:lstStyle/>
        <a:p>
          <a:endParaRPr lang="en-US"/>
        </a:p>
      </dgm:t>
    </dgm:pt>
    <dgm:pt modelId="{60A45400-D4C8-487C-ABDC-D95E7ADC1D2C}" type="pres">
      <dgm:prSet presAssocID="{BA936684-32AF-4F42-B189-C6177EE01DD1}" presName="hierChild5" presStyleCnt="0"/>
      <dgm:spPr/>
      <dgm:t>
        <a:bodyPr/>
        <a:lstStyle/>
        <a:p>
          <a:endParaRPr lang="en-US"/>
        </a:p>
      </dgm:t>
    </dgm:pt>
    <dgm:pt modelId="{55FAA865-EB36-484F-9790-3E1115511444}" type="pres">
      <dgm:prSet presAssocID="{24C5AF0E-191A-4FCA-9BEE-AB0163F2C32C}" presName="hierChild3" presStyleCnt="0"/>
      <dgm:spPr/>
      <dgm:t>
        <a:bodyPr/>
        <a:lstStyle/>
        <a:p>
          <a:endParaRPr lang="en-US"/>
        </a:p>
      </dgm:t>
    </dgm:pt>
    <dgm:pt modelId="{E21C208D-2B40-4C63-BF2F-C4165999AE49}" type="pres">
      <dgm:prSet presAssocID="{C370B71C-3C49-4C4D-B005-FCC2BF8B1A00}" presName="Name111" presStyleLbl="parChTrans1D2" presStyleIdx="3" presStyleCnt="5"/>
      <dgm:spPr/>
      <dgm:t>
        <a:bodyPr/>
        <a:lstStyle/>
        <a:p>
          <a:endParaRPr lang="en-US"/>
        </a:p>
      </dgm:t>
    </dgm:pt>
    <dgm:pt modelId="{72BC0C42-1968-49C0-BB6D-B2739F33129F}" type="pres">
      <dgm:prSet presAssocID="{A97CFD9B-3950-49E6-BB2C-906DBF3474D4}" presName="hierRoot3" presStyleCnt="0">
        <dgm:presLayoutVars>
          <dgm:hierBranch val="init"/>
        </dgm:presLayoutVars>
      </dgm:prSet>
      <dgm:spPr/>
      <dgm:t>
        <a:bodyPr/>
        <a:lstStyle/>
        <a:p>
          <a:endParaRPr lang="en-US"/>
        </a:p>
      </dgm:t>
    </dgm:pt>
    <dgm:pt modelId="{40C5D851-51D2-4B21-AB4D-72C38BADFDAB}" type="pres">
      <dgm:prSet presAssocID="{A97CFD9B-3950-49E6-BB2C-906DBF3474D4}" presName="rootComposite3" presStyleCnt="0"/>
      <dgm:spPr/>
      <dgm:t>
        <a:bodyPr/>
        <a:lstStyle/>
        <a:p>
          <a:endParaRPr lang="en-US"/>
        </a:p>
      </dgm:t>
    </dgm:pt>
    <dgm:pt modelId="{633365F2-ED99-4A70-B856-D908AD2A1DBA}" type="pres">
      <dgm:prSet presAssocID="{A97CFD9B-3950-49E6-BB2C-906DBF3474D4}" presName="rootText3" presStyleLbl="asst1" presStyleIdx="0" presStyleCnt="2">
        <dgm:presLayoutVars>
          <dgm:chPref val="3"/>
        </dgm:presLayoutVars>
      </dgm:prSet>
      <dgm:spPr/>
      <dgm:t>
        <a:bodyPr/>
        <a:lstStyle/>
        <a:p>
          <a:endParaRPr lang="en-US"/>
        </a:p>
      </dgm:t>
    </dgm:pt>
    <dgm:pt modelId="{1D25974A-5617-4C79-AA8E-0022773BA12C}" type="pres">
      <dgm:prSet presAssocID="{A97CFD9B-3950-49E6-BB2C-906DBF3474D4}" presName="rootConnector3" presStyleLbl="asst1" presStyleIdx="0" presStyleCnt="2"/>
      <dgm:spPr/>
      <dgm:t>
        <a:bodyPr/>
        <a:lstStyle/>
        <a:p>
          <a:endParaRPr lang="en-US"/>
        </a:p>
      </dgm:t>
    </dgm:pt>
    <dgm:pt modelId="{6A2D2BB0-6F12-47C2-8505-00ADEC88A1A2}" type="pres">
      <dgm:prSet presAssocID="{A97CFD9B-3950-49E6-BB2C-906DBF3474D4}" presName="hierChild6" presStyleCnt="0"/>
      <dgm:spPr/>
      <dgm:t>
        <a:bodyPr/>
        <a:lstStyle/>
        <a:p>
          <a:endParaRPr lang="en-US"/>
        </a:p>
      </dgm:t>
    </dgm:pt>
    <dgm:pt modelId="{EFBFE318-54BF-4FA5-8ADF-B58BCE9E5EDA}" type="pres">
      <dgm:prSet presAssocID="{A97CFD9B-3950-49E6-BB2C-906DBF3474D4}" presName="hierChild7" presStyleCnt="0"/>
      <dgm:spPr/>
      <dgm:t>
        <a:bodyPr/>
        <a:lstStyle/>
        <a:p>
          <a:endParaRPr lang="en-US"/>
        </a:p>
      </dgm:t>
    </dgm:pt>
    <dgm:pt modelId="{7B0CC6FD-2FF5-47E2-BE64-CD2B6CF18E0C}" type="pres">
      <dgm:prSet presAssocID="{7B952A2B-40A0-418A-BF70-856B49284905}" presName="Name111" presStyleLbl="parChTrans1D2" presStyleIdx="4" presStyleCnt="5"/>
      <dgm:spPr/>
      <dgm:t>
        <a:bodyPr/>
        <a:lstStyle/>
        <a:p>
          <a:endParaRPr lang="en-US"/>
        </a:p>
      </dgm:t>
    </dgm:pt>
    <dgm:pt modelId="{E52AE9E6-BE9B-490D-9523-666A1CB8A5B2}" type="pres">
      <dgm:prSet presAssocID="{D3EBC19E-0CF6-4E28-8AF7-1229B06DC265}" presName="hierRoot3" presStyleCnt="0">
        <dgm:presLayoutVars>
          <dgm:hierBranch val="init"/>
        </dgm:presLayoutVars>
      </dgm:prSet>
      <dgm:spPr/>
      <dgm:t>
        <a:bodyPr/>
        <a:lstStyle/>
        <a:p>
          <a:endParaRPr lang="en-US"/>
        </a:p>
      </dgm:t>
    </dgm:pt>
    <dgm:pt modelId="{C739957A-2FFC-40CF-8B2F-AEC9843A3D85}" type="pres">
      <dgm:prSet presAssocID="{D3EBC19E-0CF6-4E28-8AF7-1229B06DC265}" presName="rootComposite3" presStyleCnt="0"/>
      <dgm:spPr/>
      <dgm:t>
        <a:bodyPr/>
        <a:lstStyle/>
        <a:p>
          <a:endParaRPr lang="en-US"/>
        </a:p>
      </dgm:t>
    </dgm:pt>
    <dgm:pt modelId="{45B6AEE4-D59F-4465-B49E-EA118F53FCB1}" type="pres">
      <dgm:prSet presAssocID="{D3EBC19E-0CF6-4E28-8AF7-1229B06DC265}" presName="rootText3" presStyleLbl="asst1" presStyleIdx="1" presStyleCnt="2">
        <dgm:presLayoutVars>
          <dgm:chPref val="3"/>
        </dgm:presLayoutVars>
      </dgm:prSet>
      <dgm:spPr/>
      <dgm:t>
        <a:bodyPr/>
        <a:lstStyle/>
        <a:p>
          <a:endParaRPr lang="en-US"/>
        </a:p>
      </dgm:t>
    </dgm:pt>
    <dgm:pt modelId="{2FE6107B-3E63-450A-B33E-1A739F0E4763}" type="pres">
      <dgm:prSet presAssocID="{D3EBC19E-0CF6-4E28-8AF7-1229B06DC265}" presName="rootConnector3" presStyleLbl="asst1" presStyleIdx="1" presStyleCnt="2"/>
      <dgm:spPr/>
      <dgm:t>
        <a:bodyPr/>
        <a:lstStyle/>
        <a:p>
          <a:endParaRPr lang="en-US"/>
        </a:p>
      </dgm:t>
    </dgm:pt>
    <dgm:pt modelId="{F0DD3FB5-A523-4910-9C48-A28A3DED3948}" type="pres">
      <dgm:prSet presAssocID="{D3EBC19E-0CF6-4E28-8AF7-1229B06DC265}" presName="hierChild6" presStyleCnt="0"/>
      <dgm:spPr/>
      <dgm:t>
        <a:bodyPr/>
        <a:lstStyle/>
        <a:p>
          <a:endParaRPr lang="en-US"/>
        </a:p>
      </dgm:t>
    </dgm:pt>
    <dgm:pt modelId="{144BB478-68DD-4D67-A3B7-57D27836A5AD}" type="pres">
      <dgm:prSet presAssocID="{D3EBC19E-0CF6-4E28-8AF7-1229B06DC265}" presName="hierChild7" presStyleCnt="0"/>
      <dgm:spPr/>
      <dgm:t>
        <a:bodyPr/>
        <a:lstStyle/>
        <a:p>
          <a:endParaRPr lang="en-US"/>
        </a:p>
      </dgm:t>
    </dgm:pt>
  </dgm:ptLst>
  <dgm:cxnLst>
    <dgm:cxn modelId="{2C9784C2-8D77-4405-94DE-BB933736AE05}" type="presOf" srcId="{19B85213-75E7-4645-8743-79BE79185F90}" destId="{BC4DA9F6-DD9A-4F62-B94D-9BFD77CA5141}" srcOrd="0" destOrd="0" presId="urn:microsoft.com/office/officeart/2005/8/layout/orgChart1"/>
    <dgm:cxn modelId="{DB9F33B3-429F-425C-8800-5A0F3D1D4D30}" type="presOf" srcId="{C370B71C-3C49-4C4D-B005-FCC2BF8B1A00}" destId="{E21C208D-2B40-4C63-BF2F-C4165999AE49}" srcOrd="0" destOrd="0" presId="urn:microsoft.com/office/officeart/2005/8/layout/orgChart1"/>
    <dgm:cxn modelId="{76020B86-D8C6-49CD-96B2-1EF98953A947}" type="presOf" srcId="{BA936684-32AF-4F42-B189-C6177EE01DD1}" destId="{55B3A44E-615A-43ED-BAD7-B75588CFE354}" srcOrd="0" destOrd="0" presId="urn:microsoft.com/office/officeart/2005/8/layout/orgChart1"/>
    <dgm:cxn modelId="{44BC08C3-F44B-40F2-838F-68C4C1000074}" type="presOf" srcId="{47FA67CC-3F69-48FE-995E-2DC758FBF152}" destId="{AC3AB7A0-972B-4294-9BB2-C85CE94DFAC8}" srcOrd="0" destOrd="0" presId="urn:microsoft.com/office/officeart/2005/8/layout/orgChart1"/>
    <dgm:cxn modelId="{59645F2D-7675-4C0B-8DF6-39D486EB1FD3}" srcId="{24C5AF0E-191A-4FCA-9BEE-AB0163F2C32C}" destId="{4C065FA2-FA4B-4703-8AE7-B7D1CCBC202A}" srcOrd="3" destOrd="0" parTransId="{B9ABD26A-F6E1-45A3-B849-20BB516B8289}" sibTransId="{BB0BE8BC-1EB0-4E7D-B217-D522E10D8BBB}"/>
    <dgm:cxn modelId="{C7F7608B-7495-4168-87AA-02F4C9204C3C}" type="presOf" srcId="{24C5AF0E-191A-4FCA-9BEE-AB0163F2C32C}" destId="{04565E38-13F5-4C1E-A563-22C4EEB9BCC6}" srcOrd="0" destOrd="0" presId="urn:microsoft.com/office/officeart/2005/8/layout/orgChart1"/>
    <dgm:cxn modelId="{CBCEFF9F-B4BA-45B9-995B-8F4850E56CA4}" type="presOf" srcId="{4C065FA2-FA4B-4703-8AE7-B7D1CCBC202A}" destId="{85BCA256-D298-4906-A818-0E83490FF3CD}" srcOrd="0" destOrd="0" presId="urn:microsoft.com/office/officeart/2005/8/layout/orgChart1"/>
    <dgm:cxn modelId="{E1A87834-D606-473D-B46E-1E021189A1EE}" type="presOf" srcId="{D3EBC19E-0CF6-4E28-8AF7-1229B06DC265}" destId="{45B6AEE4-D59F-4465-B49E-EA118F53FCB1}" srcOrd="0" destOrd="0" presId="urn:microsoft.com/office/officeart/2005/8/layout/orgChart1"/>
    <dgm:cxn modelId="{E28B454C-65E5-4994-88A1-78C58E07FB7F}" type="presOf" srcId="{A97CFD9B-3950-49E6-BB2C-906DBF3474D4}" destId="{1D25974A-5617-4C79-AA8E-0022773BA12C}" srcOrd="1" destOrd="0" presId="urn:microsoft.com/office/officeart/2005/8/layout/orgChart1"/>
    <dgm:cxn modelId="{6697DCAC-AD7F-43F9-AEB4-456EA93531CC}" srcId="{24C5AF0E-191A-4FCA-9BEE-AB0163F2C32C}" destId="{A97CFD9B-3950-49E6-BB2C-906DBF3474D4}" srcOrd="0" destOrd="0" parTransId="{C370B71C-3C49-4C4D-B005-FCC2BF8B1A00}" sibTransId="{33C24910-6D97-4172-A805-E2F6F36E8F97}"/>
    <dgm:cxn modelId="{18B5097A-352B-4043-998D-B32F9980F767}" type="presOf" srcId="{D3EBC19E-0CF6-4E28-8AF7-1229B06DC265}" destId="{2FE6107B-3E63-450A-B33E-1A739F0E4763}" srcOrd="1" destOrd="0" presId="urn:microsoft.com/office/officeart/2005/8/layout/orgChart1"/>
    <dgm:cxn modelId="{2FCF9F05-4812-4BAB-9ACF-A04D9FC2DBAD}" type="presOf" srcId="{4C065FA2-FA4B-4703-8AE7-B7D1CCBC202A}" destId="{DA52B2E1-038C-4537-8FEC-F94F99E6B69D}" srcOrd="1" destOrd="0" presId="urn:microsoft.com/office/officeart/2005/8/layout/orgChart1"/>
    <dgm:cxn modelId="{24C32991-E29D-426D-B398-AA88EB429F29}" type="presOf" srcId="{5C9A3C6D-2504-40BA-85B9-7EFC34CC8462}" destId="{F6C10770-EFE1-43A7-9194-94DBB2AAC040}" srcOrd="0" destOrd="0" presId="urn:microsoft.com/office/officeart/2005/8/layout/orgChart1"/>
    <dgm:cxn modelId="{4525B3A0-6542-483E-9A59-1FC36450FBA1}" type="presOf" srcId="{24C5AF0E-191A-4FCA-9BEE-AB0163F2C32C}" destId="{993375D4-38EA-4B32-A4C5-FA1D79E0968A}" srcOrd="1" destOrd="0" presId="urn:microsoft.com/office/officeart/2005/8/layout/orgChart1"/>
    <dgm:cxn modelId="{FF1E13B3-3D59-492A-ABA6-881EFCF34FF2}" srcId="{24C5AF0E-191A-4FCA-9BEE-AB0163F2C32C}" destId="{19B85213-75E7-4645-8743-79BE79185F90}" srcOrd="2" destOrd="0" parTransId="{47FA67CC-3F69-48FE-995E-2DC758FBF152}" sibTransId="{FE4067E4-87AF-4368-BFDB-9C3FE77443FB}"/>
    <dgm:cxn modelId="{B08A1986-41C6-4FA4-A238-5C7C95A7552D}" type="presOf" srcId="{ED2084EF-73E1-4D91-BF7E-6AD7493B25C4}" destId="{32AED367-7A44-4753-A5DD-AC36C618252E}" srcOrd="0" destOrd="0" presId="urn:microsoft.com/office/officeart/2005/8/layout/orgChart1"/>
    <dgm:cxn modelId="{7AFC8BA2-9BDB-44F7-9CA6-2108AAC87168}" type="presOf" srcId="{A97CFD9B-3950-49E6-BB2C-906DBF3474D4}" destId="{633365F2-ED99-4A70-B856-D908AD2A1DBA}" srcOrd="0" destOrd="0" presId="urn:microsoft.com/office/officeart/2005/8/layout/orgChart1"/>
    <dgm:cxn modelId="{1188FF7B-7197-42E2-8FFF-88D19A1CA771}" srcId="{24C5AF0E-191A-4FCA-9BEE-AB0163F2C32C}" destId="{BA936684-32AF-4F42-B189-C6177EE01DD1}" srcOrd="4" destOrd="0" parTransId="{5C9A3C6D-2504-40BA-85B9-7EFC34CC8462}" sibTransId="{12CCF45E-990A-4259-8AA0-203290FE31A3}"/>
    <dgm:cxn modelId="{66007CAC-D772-4BB0-983B-9CDB15DE9D1A}" srcId="{24C5AF0E-191A-4FCA-9BEE-AB0163F2C32C}" destId="{D3EBC19E-0CF6-4E28-8AF7-1229B06DC265}" srcOrd="1" destOrd="0" parTransId="{7B952A2B-40A0-418A-BF70-856B49284905}" sibTransId="{03052769-B1C4-4281-8A03-AA0951E4A307}"/>
    <dgm:cxn modelId="{04EEF626-419A-41A4-AF3E-41B791A2B990}" type="presOf" srcId="{BA936684-32AF-4F42-B189-C6177EE01DD1}" destId="{C036ED66-784A-466C-9E79-68106C48CDFC}" srcOrd="1" destOrd="0" presId="urn:microsoft.com/office/officeart/2005/8/layout/orgChart1"/>
    <dgm:cxn modelId="{17E27386-FF7C-45BF-8E69-05E36755F832}" srcId="{ED2084EF-73E1-4D91-BF7E-6AD7493B25C4}" destId="{24C5AF0E-191A-4FCA-9BEE-AB0163F2C32C}" srcOrd="0" destOrd="0" parTransId="{FAD778C5-6CD2-438B-AAB9-FA44EF637BC9}" sibTransId="{CFEA9030-9C70-476C-93DC-0A8D8932793A}"/>
    <dgm:cxn modelId="{A6884A38-DEF5-4799-84DC-4F0946B4FB7B}" type="presOf" srcId="{19B85213-75E7-4645-8743-79BE79185F90}" destId="{33DE9D98-FA56-4E00-B3DC-08F46E1F16F2}" srcOrd="1" destOrd="0" presId="urn:microsoft.com/office/officeart/2005/8/layout/orgChart1"/>
    <dgm:cxn modelId="{76042310-5DE6-4033-B8EB-7A17D2A1A6DF}" type="presOf" srcId="{7B952A2B-40A0-418A-BF70-856B49284905}" destId="{7B0CC6FD-2FF5-47E2-BE64-CD2B6CF18E0C}" srcOrd="0" destOrd="0" presId="urn:microsoft.com/office/officeart/2005/8/layout/orgChart1"/>
    <dgm:cxn modelId="{CF1108A5-158C-42C0-8676-FB60B9A8E228}" type="presOf" srcId="{B9ABD26A-F6E1-45A3-B849-20BB516B8289}" destId="{A3383461-D30A-4775-97DF-86374ACF210A}" srcOrd="0" destOrd="0" presId="urn:microsoft.com/office/officeart/2005/8/layout/orgChart1"/>
    <dgm:cxn modelId="{FDC4CD49-AAB5-4141-BAD2-0114789F2829}" type="presParOf" srcId="{32AED367-7A44-4753-A5DD-AC36C618252E}" destId="{876A1E83-DEAC-421E-A5EE-78D1F6F3484B}" srcOrd="0" destOrd="0" presId="urn:microsoft.com/office/officeart/2005/8/layout/orgChart1"/>
    <dgm:cxn modelId="{DF6E83D5-3203-4706-8902-7E994BB3143C}" type="presParOf" srcId="{876A1E83-DEAC-421E-A5EE-78D1F6F3484B}" destId="{DEA0570B-282D-4F9F-AAED-42D4B89689EA}" srcOrd="0" destOrd="0" presId="urn:microsoft.com/office/officeart/2005/8/layout/orgChart1"/>
    <dgm:cxn modelId="{6585799E-0048-43E7-83C6-8D3308541A5C}" type="presParOf" srcId="{DEA0570B-282D-4F9F-AAED-42D4B89689EA}" destId="{04565E38-13F5-4C1E-A563-22C4EEB9BCC6}" srcOrd="0" destOrd="0" presId="urn:microsoft.com/office/officeart/2005/8/layout/orgChart1"/>
    <dgm:cxn modelId="{501BED0B-62F3-4799-8FD7-EB4E65149004}" type="presParOf" srcId="{DEA0570B-282D-4F9F-AAED-42D4B89689EA}" destId="{993375D4-38EA-4B32-A4C5-FA1D79E0968A}" srcOrd="1" destOrd="0" presId="urn:microsoft.com/office/officeart/2005/8/layout/orgChart1"/>
    <dgm:cxn modelId="{ECB6C987-8B65-47B1-8892-703F5B1074A6}" type="presParOf" srcId="{876A1E83-DEAC-421E-A5EE-78D1F6F3484B}" destId="{4090F3E3-F1D9-4F90-BF61-94B84E5AB2C9}" srcOrd="1" destOrd="0" presId="urn:microsoft.com/office/officeart/2005/8/layout/orgChart1"/>
    <dgm:cxn modelId="{D2BD1949-1D96-48DB-B378-0DEBB7D6EF15}" type="presParOf" srcId="{4090F3E3-F1D9-4F90-BF61-94B84E5AB2C9}" destId="{AC3AB7A0-972B-4294-9BB2-C85CE94DFAC8}" srcOrd="0" destOrd="0" presId="urn:microsoft.com/office/officeart/2005/8/layout/orgChart1"/>
    <dgm:cxn modelId="{A51DD498-05BD-4F1D-A1B4-7D01B7236CF6}" type="presParOf" srcId="{4090F3E3-F1D9-4F90-BF61-94B84E5AB2C9}" destId="{765BA5AD-3C11-4A88-A32B-C307595F315B}" srcOrd="1" destOrd="0" presId="urn:microsoft.com/office/officeart/2005/8/layout/orgChart1"/>
    <dgm:cxn modelId="{BA4BC91E-A990-4ED6-A57F-8FDA5C5E8497}" type="presParOf" srcId="{765BA5AD-3C11-4A88-A32B-C307595F315B}" destId="{3D1D4412-2524-4E0E-A547-4C2EBEDB37AA}" srcOrd="0" destOrd="0" presId="urn:microsoft.com/office/officeart/2005/8/layout/orgChart1"/>
    <dgm:cxn modelId="{AA8C0438-7D07-42AD-AF03-9461824E5C56}" type="presParOf" srcId="{3D1D4412-2524-4E0E-A547-4C2EBEDB37AA}" destId="{BC4DA9F6-DD9A-4F62-B94D-9BFD77CA5141}" srcOrd="0" destOrd="0" presId="urn:microsoft.com/office/officeart/2005/8/layout/orgChart1"/>
    <dgm:cxn modelId="{1016DF64-397D-47E0-A0F2-62ACEBB82810}" type="presParOf" srcId="{3D1D4412-2524-4E0E-A547-4C2EBEDB37AA}" destId="{33DE9D98-FA56-4E00-B3DC-08F46E1F16F2}" srcOrd="1" destOrd="0" presId="urn:microsoft.com/office/officeart/2005/8/layout/orgChart1"/>
    <dgm:cxn modelId="{C303471D-2A15-42CC-970F-E5B7D57F9033}" type="presParOf" srcId="{765BA5AD-3C11-4A88-A32B-C307595F315B}" destId="{8D1ADA37-846C-4D9C-B935-5F503039B7E8}" srcOrd="1" destOrd="0" presId="urn:microsoft.com/office/officeart/2005/8/layout/orgChart1"/>
    <dgm:cxn modelId="{C337120B-D224-490B-A37E-646308768381}" type="presParOf" srcId="{765BA5AD-3C11-4A88-A32B-C307595F315B}" destId="{0F97A071-940C-4F04-BC68-A010151A38B8}" srcOrd="2" destOrd="0" presId="urn:microsoft.com/office/officeart/2005/8/layout/orgChart1"/>
    <dgm:cxn modelId="{014A84A7-CB44-4152-B141-47CCC5ED0F20}" type="presParOf" srcId="{4090F3E3-F1D9-4F90-BF61-94B84E5AB2C9}" destId="{A3383461-D30A-4775-97DF-86374ACF210A}" srcOrd="2" destOrd="0" presId="urn:microsoft.com/office/officeart/2005/8/layout/orgChart1"/>
    <dgm:cxn modelId="{49BB9A29-A61B-4480-8017-2AF882BA0E72}" type="presParOf" srcId="{4090F3E3-F1D9-4F90-BF61-94B84E5AB2C9}" destId="{748A7679-EAEF-49EE-9585-1999EC6FFE42}" srcOrd="3" destOrd="0" presId="urn:microsoft.com/office/officeart/2005/8/layout/orgChart1"/>
    <dgm:cxn modelId="{630BF3C5-1660-44E8-9A26-40AD8A64BBAE}" type="presParOf" srcId="{748A7679-EAEF-49EE-9585-1999EC6FFE42}" destId="{3029427C-8D47-4E43-94E8-E0F7142B4591}" srcOrd="0" destOrd="0" presId="urn:microsoft.com/office/officeart/2005/8/layout/orgChart1"/>
    <dgm:cxn modelId="{C8A54D98-BD45-4098-B2B9-89B5B97B06B1}" type="presParOf" srcId="{3029427C-8D47-4E43-94E8-E0F7142B4591}" destId="{85BCA256-D298-4906-A818-0E83490FF3CD}" srcOrd="0" destOrd="0" presId="urn:microsoft.com/office/officeart/2005/8/layout/orgChart1"/>
    <dgm:cxn modelId="{FA44F057-1B79-4A8C-AD49-2E71A23C3E38}" type="presParOf" srcId="{3029427C-8D47-4E43-94E8-E0F7142B4591}" destId="{DA52B2E1-038C-4537-8FEC-F94F99E6B69D}" srcOrd="1" destOrd="0" presId="urn:microsoft.com/office/officeart/2005/8/layout/orgChart1"/>
    <dgm:cxn modelId="{72F1B74C-AFBA-4A19-BEC5-49309BF16495}" type="presParOf" srcId="{748A7679-EAEF-49EE-9585-1999EC6FFE42}" destId="{9B0591C0-0946-41A6-BAFD-D39163A411F1}" srcOrd="1" destOrd="0" presId="urn:microsoft.com/office/officeart/2005/8/layout/orgChart1"/>
    <dgm:cxn modelId="{E61B241A-042A-4B3B-BAD6-DD08C2684344}" type="presParOf" srcId="{748A7679-EAEF-49EE-9585-1999EC6FFE42}" destId="{803FE9A4-92A4-4636-9F79-89038B4396C7}" srcOrd="2" destOrd="0" presId="urn:microsoft.com/office/officeart/2005/8/layout/orgChart1"/>
    <dgm:cxn modelId="{B3AE772B-9A31-4EB4-B7A1-A4998E1CA0EF}" type="presParOf" srcId="{4090F3E3-F1D9-4F90-BF61-94B84E5AB2C9}" destId="{F6C10770-EFE1-43A7-9194-94DBB2AAC040}" srcOrd="4" destOrd="0" presId="urn:microsoft.com/office/officeart/2005/8/layout/orgChart1"/>
    <dgm:cxn modelId="{7D15833B-E207-490B-B59A-A48CA477509A}" type="presParOf" srcId="{4090F3E3-F1D9-4F90-BF61-94B84E5AB2C9}" destId="{5E54A9C8-CEE7-4BBF-8A5B-BE0CC1D278DE}" srcOrd="5" destOrd="0" presId="urn:microsoft.com/office/officeart/2005/8/layout/orgChart1"/>
    <dgm:cxn modelId="{1CA04B02-5ED0-4463-B3CE-20A4B3A67C55}" type="presParOf" srcId="{5E54A9C8-CEE7-4BBF-8A5B-BE0CC1D278DE}" destId="{6FB16653-E3F7-44C8-BBDD-65C443CE0ED2}" srcOrd="0" destOrd="0" presId="urn:microsoft.com/office/officeart/2005/8/layout/orgChart1"/>
    <dgm:cxn modelId="{AF050D4E-F038-405A-87E3-2C29D688DC9A}" type="presParOf" srcId="{6FB16653-E3F7-44C8-BBDD-65C443CE0ED2}" destId="{55B3A44E-615A-43ED-BAD7-B75588CFE354}" srcOrd="0" destOrd="0" presId="urn:microsoft.com/office/officeart/2005/8/layout/orgChart1"/>
    <dgm:cxn modelId="{FD99D91A-08CB-4EBA-87A9-BB23F348E776}" type="presParOf" srcId="{6FB16653-E3F7-44C8-BBDD-65C443CE0ED2}" destId="{C036ED66-784A-466C-9E79-68106C48CDFC}" srcOrd="1" destOrd="0" presId="urn:microsoft.com/office/officeart/2005/8/layout/orgChart1"/>
    <dgm:cxn modelId="{DC97E752-57A9-4328-8724-A15DA9786E6F}" type="presParOf" srcId="{5E54A9C8-CEE7-4BBF-8A5B-BE0CC1D278DE}" destId="{9A7A5179-21C5-4CF4-B3C1-97BBA65D7CFB}" srcOrd="1" destOrd="0" presId="urn:microsoft.com/office/officeart/2005/8/layout/orgChart1"/>
    <dgm:cxn modelId="{AD39EE4B-D266-44C0-8AED-811BA2D3AADF}" type="presParOf" srcId="{5E54A9C8-CEE7-4BBF-8A5B-BE0CC1D278DE}" destId="{60A45400-D4C8-487C-ABDC-D95E7ADC1D2C}" srcOrd="2" destOrd="0" presId="urn:microsoft.com/office/officeart/2005/8/layout/orgChart1"/>
    <dgm:cxn modelId="{5347AE4E-09A7-4668-A5B0-87D7F4D6DBC6}" type="presParOf" srcId="{876A1E83-DEAC-421E-A5EE-78D1F6F3484B}" destId="{55FAA865-EB36-484F-9790-3E1115511444}" srcOrd="2" destOrd="0" presId="urn:microsoft.com/office/officeart/2005/8/layout/orgChart1"/>
    <dgm:cxn modelId="{9B2EBDCD-58D1-48DB-A6D3-30CE5CF8952C}" type="presParOf" srcId="{55FAA865-EB36-484F-9790-3E1115511444}" destId="{E21C208D-2B40-4C63-BF2F-C4165999AE49}" srcOrd="0" destOrd="0" presId="urn:microsoft.com/office/officeart/2005/8/layout/orgChart1"/>
    <dgm:cxn modelId="{B6838EF7-B8E4-4260-B71A-445374124A28}" type="presParOf" srcId="{55FAA865-EB36-484F-9790-3E1115511444}" destId="{72BC0C42-1968-49C0-BB6D-B2739F33129F}" srcOrd="1" destOrd="0" presId="urn:microsoft.com/office/officeart/2005/8/layout/orgChart1"/>
    <dgm:cxn modelId="{19AF0C28-003D-4D92-A261-EA8A6730358A}" type="presParOf" srcId="{72BC0C42-1968-49C0-BB6D-B2739F33129F}" destId="{40C5D851-51D2-4B21-AB4D-72C38BADFDAB}" srcOrd="0" destOrd="0" presId="urn:microsoft.com/office/officeart/2005/8/layout/orgChart1"/>
    <dgm:cxn modelId="{C58A3B6D-3C71-4255-8D92-1DBFA6C9D321}" type="presParOf" srcId="{40C5D851-51D2-4B21-AB4D-72C38BADFDAB}" destId="{633365F2-ED99-4A70-B856-D908AD2A1DBA}" srcOrd="0" destOrd="0" presId="urn:microsoft.com/office/officeart/2005/8/layout/orgChart1"/>
    <dgm:cxn modelId="{AB919BC2-1B50-430A-9F9C-578D7B9D7FCD}" type="presParOf" srcId="{40C5D851-51D2-4B21-AB4D-72C38BADFDAB}" destId="{1D25974A-5617-4C79-AA8E-0022773BA12C}" srcOrd="1" destOrd="0" presId="urn:microsoft.com/office/officeart/2005/8/layout/orgChart1"/>
    <dgm:cxn modelId="{F7B5519F-D93E-42F8-8C37-7F90E1125A19}" type="presParOf" srcId="{72BC0C42-1968-49C0-BB6D-B2739F33129F}" destId="{6A2D2BB0-6F12-47C2-8505-00ADEC88A1A2}" srcOrd="1" destOrd="0" presId="urn:microsoft.com/office/officeart/2005/8/layout/orgChart1"/>
    <dgm:cxn modelId="{BA9167C0-6304-4BDE-AF61-CB20BD1D4053}" type="presParOf" srcId="{72BC0C42-1968-49C0-BB6D-B2739F33129F}" destId="{EFBFE318-54BF-4FA5-8ADF-B58BCE9E5EDA}" srcOrd="2" destOrd="0" presId="urn:microsoft.com/office/officeart/2005/8/layout/orgChart1"/>
    <dgm:cxn modelId="{8C408ADD-7839-4D7E-9C86-4675F4363D6C}" type="presParOf" srcId="{55FAA865-EB36-484F-9790-3E1115511444}" destId="{7B0CC6FD-2FF5-47E2-BE64-CD2B6CF18E0C}" srcOrd="2" destOrd="0" presId="urn:microsoft.com/office/officeart/2005/8/layout/orgChart1"/>
    <dgm:cxn modelId="{B968BD89-19B4-40CD-AC97-E49DDE362B09}" type="presParOf" srcId="{55FAA865-EB36-484F-9790-3E1115511444}" destId="{E52AE9E6-BE9B-490D-9523-666A1CB8A5B2}" srcOrd="3" destOrd="0" presId="urn:microsoft.com/office/officeart/2005/8/layout/orgChart1"/>
    <dgm:cxn modelId="{FF9AB200-8CF1-404C-8325-8B2F192578F8}" type="presParOf" srcId="{E52AE9E6-BE9B-490D-9523-666A1CB8A5B2}" destId="{C739957A-2FFC-40CF-8B2F-AEC9843A3D85}" srcOrd="0" destOrd="0" presId="urn:microsoft.com/office/officeart/2005/8/layout/orgChart1"/>
    <dgm:cxn modelId="{DC41858E-6B1F-49D5-B625-F8B6C5ABBD7F}" type="presParOf" srcId="{C739957A-2FFC-40CF-8B2F-AEC9843A3D85}" destId="{45B6AEE4-D59F-4465-B49E-EA118F53FCB1}" srcOrd="0" destOrd="0" presId="urn:microsoft.com/office/officeart/2005/8/layout/orgChart1"/>
    <dgm:cxn modelId="{B2EEC524-FCB1-469C-A5EF-403E7973DEDC}" type="presParOf" srcId="{C739957A-2FFC-40CF-8B2F-AEC9843A3D85}" destId="{2FE6107B-3E63-450A-B33E-1A739F0E4763}" srcOrd="1" destOrd="0" presId="urn:microsoft.com/office/officeart/2005/8/layout/orgChart1"/>
    <dgm:cxn modelId="{BD266DAF-73DE-4168-A246-E85885236085}" type="presParOf" srcId="{E52AE9E6-BE9B-490D-9523-666A1CB8A5B2}" destId="{F0DD3FB5-A523-4910-9C48-A28A3DED3948}" srcOrd="1" destOrd="0" presId="urn:microsoft.com/office/officeart/2005/8/layout/orgChart1"/>
    <dgm:cxn modelId="{55740A2E-B1C2-4804-BA5A-AAD6AB876FB9}" type="presParOf" srcId="{E52AE9E6-BE9B-490D-9523-666A1CB8A5B2}" destId="{144BB478-68DD-4D67-A3B7-57D27836A5A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B79CDA-BC43-47C5-993B-D3A7DEA42E06}" type="doc">
      <dgm:prSet loTypeId="urn:microsoft.com/office/officeart/2005/8/layout/hProcess11" loCatId="process" qsTypeId="urn:microsoft.com/office/officeart/2005/8/quickstyle/simple1" qsCatId="simple" csTypeId="urn:microsoft.com/office/officeart/2005/8/colors/accent1_2" csCatId="accent1" phldr="1"/>
      <dgm:spPr/>
    </dgm:pt>
    <dgm:pt modelId="{E02AC377-B756-481B-AA34-D42AC743466C}">
      <dgm:prSet phldrT="[Text]" custT="1"/>
      <dgm:spPr/>
      <dgm:t>
        <a:bodyPr/>
        <a:lstStyle/>
        <a:p>
          <a:r>
            <a:rPr lang="en-US" sz="1400" dirty="0" smtClean="0"/>
            <a:t>5/29/23  Adjournment sine die</a:t>
          </a:r>
          <a:endParaRPr lang="en-US" sz="1400" dirty="0"/>
        </a:p>
      </dgm:t>
    </dgm:pt>
    <dgm:pt modelId="{08872AB6-7D45-4FEC-9D6B-5160B5926C58}" type="parTrans" cxnId="{162FC67C-921D-4393-BBE5-627B15EAE501}">
      <dgm:prSet/>
      <dgm:spPr/>
      <dgm:t>
        <a:bodyPr/>
        <a:lstStyle/>
        <a:p>
          <a:endParaRPr lang="en-US"/>
        </a:p>
      </dgm:t>
    </dgm:pt>
    <dgm:pt modelId="{9DFC7545-B46D-4CD0-85A3-E55DFCC28D71}" type="sibTrans" cxnId="{162FC67C-921D-4393-BBE5-627B15EAE501}">
      <dgm:prSet/>
      <dgm:spPr/>
      <dgm:t>
        <a:bodyPr/>
        <a:lstStyle/>
        <a:p>
          <a:endParaRPr lang="en-US"/>
        </a:p>
      </dgm:t>
    </dgm:pt>
    <dgm:pt modelId="{89F4FC18-A587-49AB-9425-6857F15080F8}">
      <dgm:prSet phldrT="[Text]" custT="1"/>
      <dgm:spPr/>
      <dgm:t>
        <a:bodyPr/>
        <a:lstStyle/>
        <a:p>
          <a:r>
            <a:rPr lang="en-US" sz="1400" dirty="0" smtClean="0"/>
            <a:t>5/30/23</a:t>
          </a:r>
        </a:p>
        <a:p>
          <a:r>
            <a:rPr lang="en-US" sz="1400" dirty="0" smtClean="0"/>
            <a:t>Hearing notice due to paper</a:t>
          </a:r>
          <a:endParaRPr lang="en-US" sz="1400" dirty="0"/>
        </a:p>
      </dgm:t>
    </dgm:pt>
    <dgm:pt modelId="{FD1265E9-7A70-4B70-9B6A-171A72F601CD}" type="parTrans" cxnId="{A009165A-5F21-4FBD-A0A0-4B02CE5C4F57}">
      <dgm:prSet/>
      <dgm:spPr/>
      <dgm:t>
        <a:bodyPr/>
        <a:lstStyle/>
        <a:p>
          <a:endParaRPr lang="en-US"/>
        </a:p>
      </dgm:t>
    </dgm:pt>
    <dgm:pt modelId="{EA038158-1604-4D45-955B-6F4D370158C8}" type="sibTrans" cxnId="{A009165A-5F21-4FBD-A0A0-4B02CE5C4F57}">
      <dgm:prSet/>
      <dgm:spPr/>
      <dgm:t>
        <a:bodyPr/>
        <a:lstStyle/>
        <a:p>
          <a:endParaRPr lang="en-US"/>
        </a:p>
      </dgm:t>
    </dgm:pt>
    <dgm:pt modelId="{63027896-2C26-44D9-9842-C7B27D467ED6}">
      <dgm:prSet phldrT="[Text]" custT="1"/>
      <dgm:spPr/>
      <dgm:t>
        <a:bodyPr/>
        <a:lstStyle/>
        <a:p>
          <a:r>
            <a:rPr lang="en-US" sz="1400" dirty="0" smtClean="0"/>
            <a:t>6/2/23 Hearing notice  posted in paper (10 days before)</a:t>
          </a:r>
          <a:endParaRPr lang="en-US" sz="1400" dirty="0"/>
        </a:p>
      </dgm:t>
    </dgm:pt>
    <dgm:pt modelId="{49F48A58-8A31-48D7-B2ED-72677AECF27A}" type="parTrans" cxnId="{4B0C4FF6-AA47-49DB-BC8C-4D8DE6D97C4C}">
      <dgm:prSet/>
      <dgm:spPr/>
      <dgm:t>
        <a:bodyPr/>
        <a:lstStyle/>
        <a:p>
          <a:endParaRPr lang="en-US"/>
        </a:p>
      </dgm:t>
    </dgm:pt>
    <dgm:pt modelId="{3B517DB3-4037-45A3-BA20-665E6D49AFF4}" type="sibTrans" cxnId="{4B0C4FF6-AA47-49DB-BC8C-4D8DE6D97C4C}">
      <dgm:prSet/>
      <dgm:spPr/>
      <dgm:t>
        <a:bodyPr/>
        <a:lstStyle/>
        <a:p>
          <a:endParaRPr lang="en-US"/>
        </a:p>
      </dgm:t>
    </dgm:pt>
    <dgm:pt modelId="{E78F9057-DC9D-4C7E-82E0-D8A1E4B9287E}">
      <dgm:prSet custT="1"/>
      <dgm:spPr/>
      <dgm:t>
        <a:bodyPr/>
        <a:lstStyle/>
        <a:p>
          <a:r>
            <a:rPr lang="en-US" sz="1400" dirty="0" smtClean="0"/>
            <a:t>6/12/23</a:t>
          </a:r>
        </a:p>
        <a:p>
          <a:r>
            <a:rPr lang="en-US" sz="1400" dirty="0" smtClean="0"/>
            <a:t>Board meeting to adopt budget</a:t>
          </a:r>
          <a:endParaRPr lang="en-US" sz="1400" dirty="0"/>
        </a:p>
      </dgm:t>
    </dgm:pt>
    <dgm:pt modelId="{BD6C76D2-33B6-4F1F-BB38-718E3AE2EB2E}" type="parTrans" cxnId="{5F277C15-E8EA-40CA-AC28-A6B6B71A95DB}">
      <dgm:prSet/>
      <dgm:spPr/>
      <dgm:t>
        <a:bodyPr/>
        <a:lstStyle/>
        <a:p>
          <a:endParaRPr lang="en-US"/>
        </a:p>
      </dgm:t>
    </dgm:pt>
    <dgm:pt modelId="{6D16BC0B-A2DB-45AD-8C0D-140EA4044B47}" type="sibTrans" cxnId="{5F277C15-E8EA-40CA-AC28-A6B6B71A95DB}">
      <dgm:prSet/>
      <dgm:spPr/>
      <dgm:t>
        <a:bodyPr/>
        <a:lstStyle/>
        <a:p>
          <a:endParaRPr lang="en-US"/>
        </a:p>
      </dgm:t>
    </dgm:pt>
    <dgm:pt modelId="{2DD4BFE8-56B3-460E-9F51-39743124AEF8}">
      <dgm:prSet custT="1"/>
      <dgm:spPr/>
      <dgm:t>
        <a:bodyPr/>
        <a:lstStyle/>
        <a:p>
          <a:r>
            <a:rPr lang="en-US" sz="1400" dirty="0" smtClean="0"/>
            <a:t>7/24/23</a:t>
          </a:r>
        </a:p>
        <a:p>
          <a:r>
            <a:rPr lang="en-US" sz="1400" dirty="0" smtClean="0"/>
            <a:t>Budget Amendment</a:t>
          </a:r>
          <a:endParaRPr lang="en-US" sz="1400" dirty="0"/>
        </a:p>
      </dgm:t>
    </dgm:pt>
    <dgm:pt modelId="{DFB4F9B4-3442-4D8A-AF56-12E012818F91}" type="parTrans" cxnId="{84C2D82D-C055-4EE4-BF4E-968164D76221}">
      <dgm:prSet/>
      <dgm:spPr/>
      <dgm:t>
        <a:bodyPr/>
        <a:lstStyle/>
        <a:p>
          <a:endParaRPr lang="en-US"/>
        </a:p>
      </dgm:t>
    </dgm:pt>
    <dgm:pt modelId="{59A20137-16FA-4D5C-A2CA-B075E9B820D3}" type="sibTrans" cxnId="{84C2D82D-C055-4EE4-BF4E-968164D76221}">
      <dgm:prSet/>
      <dgm:spPr/>
      <dgm:t>
        <a:bodyPr/>
        <a:lstStyle/>
        <a:p>
          <a:endParaRPr lang="en-US"/>
        </a:p>
      </dgm:t>
    </dgm:pt>
    <dgm:pt modelId="{3DA3D02A-9D92-45EB-A02D-B1E93B80DBB8}">
      <dgm:prSet custT="1"/>
      <dgm:spPr/>
      <dgm:t>
        <a:bodyPr/>
        <a:lstStyle/>
        <a:p>
          <a:r>
            <a:rPr lang="en-US" sz="1400" dirty="0" smtClean="0"/>
            <a:t>7/25/23 Certified Values</a:t>
          </a:r>
          <a:endParaRPr lang="en-US" sz="1400" dirty="0"/>
        </a:p>
      </dgm:t>
    </dgm:pt>
    <dgm:pt modelId="{B2672474-FC89-4C0D-95E4-0273AE03FB46}" type="parTrans" cxnId="{0153F245-7456-48A8-AE60-1C04AA67039E}">
      <dgm:prSet/>
      <dgm:spPr/>
      <dgm:t>
        <a:bodyPr/>
        <a:lstStyle/>
        <a:p>
          <a:endParaRPr lang="en-US"/>
        </a:p>
      </dgm:t>
    </dgm:pt>
    <dgm:pt modelId="{2D365267-8DE1-4516-B646-1BA4B4E333E8}" type="sibTrans" cxnId="{0153F245-7456-48A8-AE60-1C04AA67039E}">
      <dgm:prSet/>
      <dgm:spPr/>
      <dgm:t>
        <a:bodyPr/>
        <a:lstStyle/>
        <a:p>
          <a:endParaRPr lang="en-US"/>
        </a:p>
      </dgm:t>
    </dgm:pt>
    <dgm:pt modelId="{67FEBEC6-1114-4A2D-8585-7C2B44724611}">
      <dgm:prSet custT="1"/>
      <dgm:spPr/>
      <dgm:t>
        <a:bodyPr/>
        <a:lstStyle/>
        <a:p>
          <a:r>
            <a:rPr lang="en-US" sz="1400" dirty="0" smtClean="0"/>
            <a:t>Aug/Sep Tax Rate Adoption</a:t>
          </a:r>
          <a:endParaRPr lang="en-US" sz="1400" dirty="0"/>
        </a:p>
      </dgm:t>
    </dgm:pt>
    <dgm:pt modelId="{ACACB5C3-D283-4172-B034-4254B7CE3446}" type="parTrans" cxnId="{746375E0-6981-47DD-86F3-8B7B25A52674}">
      <dgm:prSet/>
      <dgm:spPr/>
      <dgm:t>
        <a:bodyPr/>
        <a:lstStyle/>
        <a:p>
          <a:endParaRPr lang="en-US"/>
        </a:p>
      </dgm:t>
    </dgm:pt>
    <dgm:pt modelId="{D79CEE36-9D7E-44B8-89C9-944E38CA9B34}" type="sibTrans" cxnId="{746375E0-6981-47DD-86F3-8B7B25A52674}">
      <dgm:prSet/>
      <dgm:spPr/>
      <dgm:t>
        <a:bodyPr/>
        <a:lstStyle/>
        <a:p>
          <a:endParaRPr lang="en-US"/>
        </a:p>
      </dgm:t>
    </dgm:pt>
    <dgm:pt modelId="{EE98ABEB-F93D-4F42-A517-A78CAE641EE2}" type="pres">
      <dgm:prSet presAssocID="{00B79CDA-BC43-47C5-993B-D3A7DEA42E06}" presName="Name0" presStyleCnt="0">
        <dgm:presLayoutVars>
          <dgm:dir/>
          <dgm:resizeHandles val="exact"/>
        </dgm:presLayoutVars>
      </dgm:prSet>
      <dgm:spPr/>
    </dgm:pt>
    <dgm:pt modelId="{B795CA61-4DF6-4FA0-9BA9-D84FF7A2172C}" type="pres">
      <dgm:prSet presAssocID="{00B79CDA-BC43-47C5-993B-D3A7DEA42E06}" presName="arrow" presStyleLbl="bgShp" presStyleIdx="0" presStyleCnt="1"/>
      <dgm:spPr/>
    </dgm:pt>
    <dgm:pt modelId="{7AAB1B01-CD00-4993-9E24-4EBAA75440F5}" type="pres">
      <dgm:prSet presAssocID="{00B79CDA-BC43-47C5-993B-D3A7DEA42E06}" presName="points" presStyleCnt="0"/>
      <dgm:spPr/>
    </dgm:pt>
    <dgm:pt modelId="{CDE695DB-BE71-4F53-982E-62BA81F2A6C6}" type="pres">
      <dgm:prSet presAssocID="{E02AC377-B756-481B-AA34-D42AC743466C}" presName="compositeA" presStyleCnt="0"/>
      <dgm:spPr/>
    </dgm:pt>
    <dgm:pt modelId="{39326E83-AA41-4CA2-B7DD-4AF8B99810DC}" type="pres">
      <dgm:prSet presAssocID="{E02AC377-B756-481B-AA34-D42AC743466C}" presName="textA" presStyleLbl="revTx" presStyleIdx="0" presStyleCnt="7" custScaleX="173917">
        <dgm:presLayoutVars>
          <dgm:bulletEnabled val="1"/>
        </dgm:presLayoutVars>
      </dgm:prSet>
      <dgm:spPr/>
      <dgm:t>
        <a:bodyPr/>
        <a:lstStyle/>
        <a:p>
          <a:endParaRPr lang="en-US"/>
        </a:p>
      </dgm:t>
    </dgm:pt>
    <dgm:pt modelId="{D15D26DE-936D-4C40-82AD-C87159DFE34D}" type="pres">
      <dgm:prSet presAssocID="{E02AC377-B756-481B-AA34-D42AC743466C}" presName="circleA" presStyleLbl="node1" presStyleIdx="0" presStyleCnt="7"/>
      <dgm:spPr/>
    </dgm:pt>
    <dgm:pt modelId="{0D1F76BF-2498-4D4A-8A24-681442770277}" type="pres">
      <dgm:prSet presAssocID="{E02AC377-B756-481B-AA34-D42AC743466C}" presName="spaceA" presStyleCnt="0"/>
      <dgm:spPr/>
    </dgm:pt>
    <dgm:pt modelId="{F223B336-6FA8-490E-AB12-2EDB5B3DAEC4}" type="pres">
      <dgm:prSet presAssocID="{9DFC7545-B46D-4CD0-85A3-E55DFCC28D71}" presName="space" presStyleCnt="0"/>
      <dgm:spPr/>
    </dgm:pt>
    <dgm:pt modelId="{3A9379AD-F473-49C9-9E1F-DAEB4B61D4A4}" type="pres">
      <dgm:prSet presAssocID="{89F4FC18-A587-49AB-9425-6857F15080F8}" presName="compositeB" presStyleCnt="0"/>
      <dgm:spPr/>
    </dgm:pt>
    <dgm:pt modelId="{FC7C86C1-E755-4320-9896-EDD429CD3093}" type="pres">
      <dgm:prSet presAssocID="{89F4FC18-A587-49AB-9425-6857F15080F8}" presName="textB" presStyleLbl="revTx" presStyleIdx="1" presStyleCnt="7" custScaleX="124872">
        <dgm:presLayoutVars>
          <dgm:bulletEnabled val="1"/>
        </dgm:presLayoutVars>
      </dgm:prSet>
      <dgm:spPr/>
      <dgm:t>
        <a:bodyPr/>
        <a:lstStyle/>
        <a:p>
          <a:endParaRPr lang="en-US"/>
        </a:p>
      </dgm:t>
    </dgm:pt>
    <dgm:pt modelId="{5BD3FFEB-9FCD-43FF-9775-A37EAA35309E}" type="pres">
      <dgm:prSet presAssocID="{89F4FC18-A587-49AB-9425-6857F15080F8}" presName="circleB" presStyleLbl="node1" presStyleIdx="1" presStyleCnt="7"/>
      <dgm:spPr/>
    </dgm:pt>
    <dgm:pt modelId="{DC27F498-EC11-40D5-BC21-4E2BAF2AE900}" type="pres">
      <dgm:prSet presAssocID="{89F4FC18-A587-49AB-9425-6857F15080F8}" presName="spaceB" presStyleCnt="0"/>
      <dgm:spPr/>
    </dgm:pt>
    <dgm:pt modelId="{9EE02674-C974-40D6-BB1F-7EA920CB01ED}" type="pres">
      <dgm:prSet presAssocID="{EA038158-1604-4D45-955B-6F4D370158C8}" presName="space" presStyleCnt="0"/>
      <dgm:spPr/>
    </dgm:pt>
    <dgm:pt modelId="{9ED87E85-5A7E-4976-A5A7-631291DA4F9F}" type="pres">
      <dgm:prSet presAssocID="{63027896-2C26-44D9-9842-C7B27D467ED6}" presName="compositeA" presStyleCnt="0"/>
      <dgm:spPr/>
    </dgm:pt>
    <dgm:pt modelId="{039D53AF-A12D-4178-ABE6-9C9321211010}" type="pres">
      <dgm:prSet presAssocID="{63027896-2C26-44D9-9842-C7B27D467ED6}" presName="textA" presStyleLbl="revTx" presStyleIdx="2" presStyleCnt="7" custScaleX="162498">
        <dgm:presLayoutVars>
          <dgm:bulletEnabled val="1"/>
        </dgm:presLayoutVars>
      </dgm:prSet>
      <dgm:spPr/>
      <dgm:t>
        <a:bodyPr/>
        <a:lstStyle/>
        <a:p>
          <a:endParaRPr lang="en-US"/>
        </a:p>
      </dgm:t>
    </dgm:pt>
    <dgm:pt modelId="{E77138DB-612A-436C-884D-1DD1F64CB746}" type="pres">
      <dgm:prSet presAssocID="{63027896-2C26-44D9-9842-C7B27D467ED6}" presName="circleA" presStyleLbl="node1" presStyleIdx="2" presStyleCnt="7"/>
      <dgm:spPr/>
    </dgm:pt>
    <dgm:pt modelId="{EE176F62-C5E4-438F-99DE-461ABB159847}" type="pres">
      <dgm:prSet presAssocID="{63027896-2C26-44D9-9842-C7B27D467ED6}" presName="spaceA" presStyleCnt="0"/>
      <dgm:spPr/>
    </dgm:pt>
    <dgm:pt modelId="{669D5502-2EFF-4F2C-816C-42ACF0781007}" type="pres">
      <dgm:prSet presAssocID="{3B517DB3-4037-45A3-BA20-665E6D49AFF4}" presName="space" presStyleCnt="0"/>
      <dgm:spPr/>
    </dgm:pt>
    <dgm:pt modelId="{2D9EDC99-42BE-406A-8757-4E9CA64272D7}" type="pres">
      <dgm:prSet presAssocID="{E78F9057-DC9D-4C7E-82E0-D8A1E4B9287E}" presName="compositeB" presStyleCnt="0"/>
      <dgm:spPr/>
    </dgm:pt>
    <dgm:pt modelId="{4231105D-91E0-4403-BAD9-E613C8BAD1EE}" type="pres">
      <dgm:prSet presAssocID="{E78F9057-DC9D-4C7E-82E0-D8A1E4B9287E}" presName="textB" presStyleLbl="revTx" presStyleIdx="3" presStyleCnt="7" custScaleX="127787">
        <dgm:presLayoutVars>
          <dgm:bulletEnabled val="1"/>
        </dgm:presLayoutVars>
      </dgm:prSet>
      <dgm:spPr/>
      <dgm:t>
        <a:bodyPr/>
        <a:lstStyle/>
        <a:p>
          <a:endParaRPr lang="en-US"/>
        </a:p>
      </dgm:t>
    </dgm:pt>
    <dgm:pt modelId="{664C5F89-BDE0-4292-AA0A-59E498D4106B}" type="pres">
      <dgm:prSet presAssocID="{E78F9057-DC9D-4C7E-82E0-D8A1E4B9287E}" presName="circleB" presStyleLbl="node1" presStyleIdx="3" presStyleCnt="7"/>
      <dgm:spPr/>
    </dgm:pt>
    <dgm:pt modelId="{E85D89E6-F35E-4754-8559-74B66F35A823}" type="pres">
      <dgm:prSet presAssocID="{E78F9057-DC9D-4C7E-82E0-D8A1E4B9287E}" presName="spaceB" presStyleCnt="0"/>
      <dgm:spPr/>
    </dgm:pt>
    <dgm:pt modelId="{8E13BF4F-8683-4936-B17B-5716157F25AB}" type="pres">
      <dgm:prSet presAssocID="{6D16BC0B-A2DB-45AD-8C0D-140EA4044B47}" presName="space" presStyleCnt="0"/>
      <dgm:spPr/>
    </dgm:pt>
    <dgm:pt modelId="{C156E072-EE71-4C52-9C47-299138950845}" type="pres">
      <dgm:prSet presAssocID="{2DD4BFE8-56B3-460E-9F51-39743124AEF8}" presName="compositeA" presStyleCnt="0"/>
      <dgm:spPr/>
    </dgm:pt>
    <dgm:pt modelId="{B1BC15A8-83A3-4088-A393-ED18920B9046}" type="pres">
      <dgm:prSet presAssocID="{2DD4BFE8-56B3-460E-9F51-39743124AEF8}" presName="textA" presStyleLbl="revTx" presStyleIdx="4" presStyleCnt="7" custScaleX="180140">
        <dgm:presLayoutVars>
          <dgm:bulletEnabled val="1"/>
        </dgm:presLayoutVars>
      </dgm:prSet>
      <dgm:spPr/>
      <dgm:t>
        <a:bodyPr/>
        <a:lstStyle/>
        <a:p>
          <a:endParaRPr lang="en-US"/>
        </a:p>
      </dgm:t>
    </dgm:pt>
    <dgm:pt modelId="{560A632D-D108-430A-8E17-637AE35B416F}" type="pres">
      <dgm:prSet presAssocID="{2DD4BFE8-56B3-460E-9F51-39743124AEF8}" presName="circleA" presStyleLbl="node1" presStyleIdx="4" presStyleCnt="7"/>
      <dgm:spPr/>
    </dgm:pt>
    <dgm:pt modelId="{0DE3BAF5-BB82-401E-8666-5555B8AE50BF}" type="pres">
      <dgm:prSet presAssocID="{2DD4BFE8-56B3-460E-9F51-39743124AEF8}" presName="spaceA" presStyleCnt="0"/>
      <dgm:spPr/>
    </dgm:pt>
    <dgm:pt modelId="{B8E2A7D4-AB99-4D90-B2CF-5EF0E79688B9}" type="pres">
      <dgm:prSet presAssocID="{59A20137-16FA-4D5C-A2CA-B075E9B820D3}" presName="space" presStyleCnt="0"/>
      <dgm:spPr/>
    </dgm:pt>
    <dgm:pt modelId="{24D647FE-A040-411C-B092-035495674519}" type="pres">
      <dgm:prSet presAssocID="{3DA3D02A-9D92-45EB-A02D-B1E93B80DBB8}" presName="compositeB" presStyleCnt="0"/>
      <dgm:spPr/>
    </dgm:pt>
    <dgm:pt modelId="{DFAB5C20-830A-4C34-8819-CF2EE16610EB}" type="pres">
      <dgm:prSet presAssocID="{3DA3D02A-9D92-45EB-A02D-B1E93B80DBB8}" presName="textB" presStyleLbl="revTx" presStyleIdx="5" presStyleCnt="7" custScaleX="114900">
        <dgm:presLayoutVars>
          <dgm:bulletEnabled val="1"/>
        </dgm:presLayoutVars>
      </dgm:prSet>
      <dgm:spPr/>
      <dgm:t>
        <a:bodyPr/>
        <a:lstStyle/>
        <a:p>
          <a:endParaRPr lang="en-US"/>
        </a:p>
      </dgm:t>
    </dgm:pt>
    <dgm:pt modelId="{B7295485-C21A-4DC3-BC09-2464BF59C927}" type="pres">
      <dgm:prSet presAssocID="{3DA3D02A-9D92-45EB-A02D-B1E93B80DBB8}" presName="circleB" presStyleLbl="node1" presStyleIdx="5" presStyleCnt="7"/>
      <dgm:spPr/>
    </dgm:pt>
    <dgm:pt modelId="{E8FA3D38-7B20-44B1-9359-B5C22C1B4B42}" type="pres">
      <dgm:prSet presAssocID="{3DA3D02A-9D92-45EB-A02D-B1E93B80DBB8}" presName="spaceB" presStyleCnt="0"/>
      <dgm:spPr/>
    </dgm:pt>
    <dgm:pt modelId="{4F5A9987-CC09-469A-BBF7-AD793CD108BE}" type="pres">
      <dgm:prSet presAssocID="{2D365267-8DE1-4516-B646-1BA4B4E333E8}" presName="space" presStyleCnt="0"/>
      <dgm:spPr/>
    </dgm:pt>
    <dgm:pt modelId="{F0E5DE24-F09B-4A2F-B59D-D11FB50FC30E}" type="pres">
      <dgm:prSet presAssocID="{67FEBEC6-1114-4A2D-8585-7C2B44724611}" presName="compositeA" presStyleCnt="0"/>
      <dgm:spPr/>
    </dgm:pt>
    <dgm:pt modelId="{5BB18E01-891C-4885-A5D4-F2CD47B947A1}" type="pres">
      <dgm:prSet presAssocID="{67FEBEC6-1114-4A2D-8585-7C2B44724611}" presName="textA" presStyleLbl="revTx" presStyleIdx="6" presStyleCnt="7" custScaleX="126414">
        <dgm:presLayoutVars>
          <dgm:bulletEnabled val="1"/>
        </dgm:presLayoutVars>
      </dgm:prSet>
      <dgm:spPr/>
      <dgm:t>
        <a:bodyPr/>
        <a:lstStyle/>
        <a:p>
          <a:endParaRPr lang="en-US"/>
        </a:p>
      </dgm:t>
    </dgm:pt>
    <dgm:pt modelId="{996C2148-F7CE-43EC-A487-2EA9CEF643F8}" type="pres">
      <dgm:prSet presAssocID="{67FEBEC6-1114-4A2D-8585-7C2B44724611}" presName="circleA" presStyleLbl="node1" presStyleIdx="6" presStyleCnt="7"/>
      <dgm:spPr/>
    </dgm:pt>
    <dgm:pt modelId="{6F656915-8D24-4BF1-AC45-850F55F49B20}" type="pres">
      <dgm:prSet presAssocID="{67FEBEC6-1114-4A2D-8585-7C2B44724611}" presName="spaceA" presStyleCnt="0"/>
      <dgm:spPr/>
    </dgm:pt>
  </dgm:ptLst>
  <dgm:cxnLst>
    <dgm:cxn modelId="{9CBB1850-1F26-4E09-946A-B769EE068E02}" type="presOf" srcId="{67FEBEC6-1114-4A2D-8585-7C2B44724611}" destId="{5BB18E01-891C-4885-A5D4-F2CD47B947A1}" srcOrd="0" destOrd="0" presId="urn:microsoft.com/office/officeart/2005/8/layout/hProcess11"/>
    <dgm:cxn modelId="{5F7B661F-B3B0-4304-89BA-7365EDE2714F}" type="presOf" srcId="{E78F9057-DC9D-4C7E-82E0-D8A1E4B9287E}" destId="{4231105D-91E0-4403-BAD9-E613C8BAD1EE}" srcOrd="0" destOrd="0" presId="urn:microsoft.com/office/officeart/2005/8/layout/hProcess11"/>
    <dgm:cxn modelId="{4B0C4FF6-AA47-49DB-BC8C-4D8DE6D97C4C}" srcId="{00B79CDA-BC43-47C5-993B-D3A7DEA42E06}" destId="{63027896-2C26-44D9-9842-C7B27D467ED6}" srcOrd="2" destOrd="0" parTransId="{49F48A58-8A31-48D7-B2ED-72677AECF27A}" sibTransId="{3B517DB3-4037-45A3-BA20-665E6D49AFF4}"/>
    <dgm:cxn modelId="{0F6AFEB7-BC2F-4DA3-B2CB-31A021DA8C90}" type="presOf" srcId="{2DD4BFE8-56B3-460E-9F51-39743124AEF8}" destId="{B1BC15A8-83A3-4088-A393-ED18920B9046}" srcOrd="0" destOrd="0" presId="urn:microsoft.com/office/officeart/2005/8/layout/hProcess11"/>
    <dgm:cxn modelId="{1B2BAD2A-3FD9-4439-BB6D-0F39BC580232}" type="presOf" srcId="{63027896-2C26-44D9-9842-C7B27D467ED6}" destId="{039D53AF-A12D-4178-ABE6-9C9321211010}" srcOrd="0" destOrd="0" presId="urn:microsoft.com/office/officeart/2005/8/layout/hProcess11"/>
    <dgm:cxn modelId="{D1DE036C-BD25-48E0-A32D-FC014B3F5697}" type="presOf" srcId="{E02AC377-B756-481B-AA34-D42AC743466C}" destId="{39326E83-AA41-4CA2-B7DD-4AF8B99810DC}" srcOrd="0" destOrd="0" presId="urn:microsoft.com/office/officeart/2005/8/layout/hProcess11"/>
    <dgm:cxn modelId="{84C2D82D-C055-4EE4-BF4E-968164D76221}" srcId="{00B79CDA-BC43-47C5-993B-D3A7DEA42E06}" destId="{2DD4BFE8-56B3-460E-9F51-39743124AEF8}" srcOrd="4" destOrd="0" parTransId="{DFB4F9B4-3442-4D8A-AF56-12E012818F91}" sibTransId="{59A20137-16FA-4D5C-A2CA-B075E9B820D3}"/>
    <dgm:cxn modelId="{78788808-B9D3-4170-B3FD-2CD26EC9E56B}" type="presOf" srcId="{89F4FC18-A587-49AB-9425-6857F15080F8}" destId="{FC7C86C1-E755-4320-9896-EDD429CD3093}" srcOrd="0" destOrd="0" presId="urn:microsoft.com/office/officeart/2005/8/layout/hProcess11"/>
    <dgm:cxn modelId="{162FC67C-921D-4393-BBE5-627B15EAE501}" srcId="{00B79CDA-BC43-47C5-993B-D3A7DEA42E06}" destId="{E02AC377-B756-481B-AA34-D42AC743466C}" srcOrd="0" destOrd="0" parTransId="{08872AB6-7D45-4FEC-9D6B-5160B5926C58}" sibTransId="{9DFC7545-B46D-4CD0-85A3-E55DFCC28D71}"/>
    <dgm:cxn modelId="{5F277C15-E8EA-40CA-AC28-A6B6B71A95DB}" srcId="{00B79CDA-BC43-47C5-993B-D3A7DEA42E06}" destId="{E78F9057-DC9D-4C7E-82E0-D8A1E4B9287E}" srcOrd="3" destOrd="0" parTransId="{BD6C76D2-33B6-4F1F-BB38-718E3AE2EB2E}" sibTransId="{6D16BC0B-A2DB-45AD-8C0D-140EA4044B47}"/>
    <dgm:cxn modelId="{A009165A-5F21-4FBD-A0A0-4B02CE5C4F57}" srcId="{00B79CDA-BC43-47C5-993B-D3A7DEA42E06}" destId="{89F4FC18-A587-49AB-9425-6857F15080F8}" srcOrd="1" destOrd="0" parTransId="{FD1265E9-7A70-4B70-9B6A-171A72F601CD}" sibTransId="{EA038158-1604-4D45-955B-6F4D370158C8}"/>
    <dgm:cxn modelId="{622349D2-482D-4357-AB25-9608D56981DC}" type="presOf" srcId="{3DA3D02A-9D92-45EB-A02D-B1E93B80DBB8}" destId="{DFAB5C20-830A-4C34-8819-CF2EE16610EB}" srcOrd="0" destOrd="0" presId="urn:microsoft.com/office/officeart/2005/8/layout/hProcess11"/>
    <dgm:cxn modelId="{B741460A-E8ED-4D8E-9FC8-8A3908EEB878}" type="presOf" srcId="{00B79CDA-BC43-47C5-993B-D3A7DEA42E06}" destId="{EE98ABEB-F93D-4F42-A517-A78CAE641EE2}" srcOrd="0" destOrd="0" presId="urn:microsoft.com/office/officeart/2005/8/layout/hProcess11"/>
    <dgm:cxn modelId="{0153F245-7456-48A8-AE60-1C04AA67039E}" srcId="{00B79CDA-BC43-47C5-993B-D3A7DEA42E06}" destId="{3DA3D02A-9D92-45EB-A02D-B1E93B80DBB8}" srcOrd="5" destOrd="0" parTransId="{B2672474-FC89-4C0D-95E4-0273AE03FB46}" sibTransId="{2D365267-8DE1-4516-B646-1BA4B4E333E8}"/>
    <dgm:cxn modelId="{746375E0-6981-47DD-86F3-8B7B25A52674}" srcId="{00B79CDA-BC43-47C5-993B-D3A7DEA42E06}" destId="{67FEBEC6-1114-4A2D-8585-7C2B44724611}" srcOrd="6" destOrd="0" parTransId="{ACACB5C3-D283-4172-B034-4254B7CE3446}" sibTransId="{D79CEE36-9D7E-44B8-89C9-944E38CA9B34}"/>
    <dgm:cxn modelId="{AAA26566-BFE4-4D97-A3BE-D92ACA5F78C4}" type="presParOf" srcId="{EE98ABEB-F93D-4F42-A517-A78CAE641EE2}" destId="{B795CA61-4DF6-4FA0-9BA9-D84FF7A2172C}" srcOrd="0" destOrd="0" presId="urn:microsoft.com/office/officeart/2005/8/layout/hProcess11"/>
    <dgm:cxn modelId="{D6A43F61-A306-43CA-BBFF-212ED17ECB35}" type="presParOf" srcId="{EE98ABEB-F93D-4F42-A517-A78CAE641EE2}" destId="{7AAB1B01-CD00-4993-9E24-4EBAA75440F5}" srcOrd="1" destOrd="0" presId="urn:microsoft.com/office/officeart/2005/8/layout/hProcess11"/>
    <dgm:cxn modelId="{1468166B-37C0-414A-985F-BAD353971DB5}" type="presParOf" srcId="{7AAB1B01-CD00-4993-9E24-4EBAA75440F5}" destId="{CDE695DB-BE71-4F53-982E-62BA81F2A6C6}" srcOrd="0" destOrd="0" presId="urn:microsoft.com/office/officeart/2005/8/layout/hProcess11"/>
    <dgm:cxn modelId="{78274A2F-584D-4FFF-81A1-E2D664E59CE0}" type="presParOf" srcId="{CDE695DB-BE71-4F53-982E-62BA81F2A6C6}" destId="{39326E83-AA41-4CA2-B7DD-4AF8B99810DC}" srcOrd="0" destOrd="0" presId="urn:microsoft.com/office/officeart/2005/8/layout/hProcess11"/>
    <dgm:cxn modelId="{81C6C48E-7E04-4C29-AF30-A47B170807A6}" type="presParOf" srcId="{CDE695DB-BE71-4F53-982E-62BA81F2A6C6}" destId="{D15D26DE-936D-4C40-82AD-C87159DFE34D}" srcOrd="1" destOrd="0" presId="urn:microsoft.com/office/officeart/2005/8/layout/hProcess11"/>
    <dgm:cxn modelId="{F3530CEA-90DA-4EA1-9C84-3AD69D08DE9A}" type="presParOf" srcId="{CDE695DB-BE71-4F53-982E-62BA81F2A6C6}" destId="{0D1F76BF-2498-4D4A-8A24-681442770277}" srcOrd="2" destOrd="0" presId="urn:microsoft.com/office/officeart/2005/8/layout/hProcess11"/>
    <dgm:cxn modelId="{DDD1A252-CA5E-44AF-8350-8F5FC31F7B48}" type="presParOf" srcId="{7AAB1B01-CD00-4993-9E24-4EBAA75440F5}" destId="{F223B336-6FA8-490E-AB12-2EDB5B3DAEC4}" srcOrd="1" destOrd="0" presId="urn:microsoft.com/office/officeart/2005/8/layout/hProcess11"/>
    <dgm:cxn modelId="{77F75E23-A6D6-48EB-A110-1EF6571D88C1}" type="presParOf" srcId="{7AAB1B01-CD00-4993-9E24-4EBAA75440F5}" destId="{3A9379AD-F473-49C9-9E1F-DAEB4B61D4A4}" srcOrd="2" destOrd="0" presId="urn:microsoft.com/office/officeart/2005/8/layout/hProcess11"/>
    <dgm:cxn modelId="{3FBB6E21-AFD9-49E9-AD13-39993F553A0B}" type="presParOf" srcId="{3A9379AD-F473-49C9-9E1F-DAEB4B61D4A4}" destId="{FC7C86C1-E755-4320-9896-EDD429CD3093}" srcOrd="0" destOrd="0" presId="urn:microsoft.com/office/officeart/2005/8/layout/hProcess11"/>
    <dgm:cxn modelId="{8CF8EDFF-4819-4455-B261-51A001664FEC}" type="presParOf" srcId="{3A9379AD-F473-49C9-9E1F-DAEB4B61D4A4}" destId="{5BD3FFEB-9FCD-43FF-9775-A37EAA35309E}" srcOrd="1" destOrd="0" presId="urn:microsoft.com/office/officeart/2005/8/layout/hProcess11"/>
    <dgm:cxn modelId="{E69CA303-EF36-496E-A409-63E38F04C068}" type="presParOf" srcId="{3A9379AD-F473-49C9-9E1F-DAEB4B61D4A4}" destId="{DC27F498-EC11-40D5-BC21-4E2BAF2AE900}" srcOrd="2" destOrd="0" presId="urn:microsoft.com/office/officeart/2005/8/layout/hProcess11"/>
    <dgm:cxn modelId="{9023C862-87F5-4903-A2D3-624BAEE0DEED}" type="presParOf" srcId="{7AAB1B01-CD00-4993-9E24-4EBAA75440F5}" destId="{9EE02674-C974-40D6-BB1F-7EA920CB01ED}" srcOrd="3" destOrd="0" presId="urn:microsoft.com/office/officeart/2005/8/layout/hProcess11"/>
    <dgm:cxn modelId="{E8ED8BAF-8D83-4EEF-BE3F-8BF17916593C}" type="presParOf" srcId="{7AAB1B01-CD00-4993-9E24-4EBAA75440F5}" destId="{9ED87E85-5A7E-4976-A5A7-631291DA4F9F}" srcOrd="4" destOrd="0" presId="urn:microsoft.com/office/officeart/2005/8/layout/hProcess11"/>
    <dgm:cxn modelId="{64E80F48-4C94-4A8D-8E06-642D72D0EB42}" type="presParOf" srcId="{9ED87E85-5A7E-4976-A5A7-631291DA4F9F}" destId="{039D53AF-A12D-4178-ABE6-9C9321211010}" srcOrd="0" destOrd="0" presId="urn:microsoft.com/office/officeart/2005/8/layout/hProcess11"/>
    <dgm:cxn modelId="{45119E56-4F8E-48E9-86AA-6713806359A7}" type="presParOf" srcId="{9ED87E85-5A7E-4976-A5A7-631291DA4F9F}" destId="{E77138DB-612A-436C-884D-1DD1F64CB746}" srcOrd="1" destOrd="0" presId="urn:microsoft.com/office/officeart/2005/8/layout/hProcess11"/>
    <dgm:cxn modelId="{C18C6EB4-123A-4A3A-A791-B59DF219B19E}" type="presParOf" srcId="{9ED87E85-5A7E-4976-A5A7-631291DA4F9F}" destId="{EE176F62-C5E4-438F-99DE-461ABB159847}" srcOrd="2" destOrd="0" presId="urn:microsoft.com/office/officeart/2005/8/layout/hProcess11"/>
    <dgm:cxn modelId="{756662B3-6007-4435-9B45-422154ACEE77}" type="presParOf" srcId="{7AAB1B01-CD00-4993-9E24-4EBAA75440F5}" destId="{669D5502-2EFF-4F2C-816C-42ACF0781007}" srcOrd="5" destOrd="0" presId="urn:microsoft.com/office/officeart/2005/8/layout/hProcess11"/>
    <dgm:cxn modelId="{568B66D4-AE22-467E-A83C-52051C658261}" type="presParOf" srcId="{7AAB1B01-CD00-4993-9E24-4EBAA75440F5}" destId="{2D9EDC99-42BE-406A-8757-4E9CA64272D7}" srcOrd="6" destOrd="0" presId="urn:microsoft.com/office/officeart/2005/8/layout/hProcess11"/>
    <dgm:cxn modelId="{BBAD42C1-475A-4003-A8F5-5EDFBC7D0DFD}" type="presParOf" srcId="{2D9EDC99-42BE-406A-8757-4E9CA64272D7}" destId="{4231105D-91E0-4403-BAD9-E613C8BAD1EE}" srcOrd="0" destOrd="0" presId="urn:microsoft.com/office/officeart/2005/8/layout/hProcess11"/>
    <dgm:cxn modelId="{92F86CEA-1C95-4529-8233-AD2FE8FF2D9B}" type="presParOf" srcId="{2D9EDC99-42BE-406A-8757-4E9CA64272D7}" destId="{664C5F89-BDE0-4292-AA0A-59E498D4106B}" srcOrd="1" destOrd="0" presId="urn:microsoft.com/office/officeart/2005/8/layout/hProcess11"/>
    <dgm:cxn modelId="{78B58EC5-77CF-4854-86A5-AAC1E099D9A4}" type="presParOf" srcId="{2D9EDC99-42BE-406A-8757-4E9CA64272D7}" destId="{E85D89E6-F35E-4754-8559-74B66F35A823}" srcOrd="2" destOrd="0" presId="urn:microsoft.com/office/officeart/2005/8/layout/hProcess11"/>
    <dgm:cxn modelId="{7D021C81-5DB1-4B5C-88FB-2057DCC211F2}" type="presParOf" srcId="{7AAB1B01-CD00-4993-9E24-4EBAA75440F5}" destId="{8E13BF4F-8683-4936-B17B-5716157F25AB}" srcOrd="7" destOrd="0" presId="urn:microsoft.com/office/officeart/2005/8/layout/hProcess11"/>
    <dgm:cxn modelId="{60823A10-8E3D-4C2A-8936-A9AB55F30862}" type="presParOf" srcId="{7AAB1B01-CD00-4993-9E24-4EBAA75440F5}" destId="{C156E072-EE71-4C52-9C47-299138950845}" srcOrd="8" destOrd="0" presId="urn:microsoft.com/office/officeart/2005/8/layout/hProcess11"/>
    <dgm:cxn modelId="{07999590-E6E7-4873-AC78-CA838FF78ED6}" type="presParOf" srcId="{C156E072-EE71-4C52-9C47-299138950845}" destId="{B1BC15A8-83A3-4088-A393-ED18920B9046}" srcOrd="0" destOrd="0" presId="urn:microsoft.com/office/officeart/2005/8/layout/hProcess11"/>
    <dgm:cxn modelId="{0611B3D1-34BB-47DB-AB5F-F16A74797AF2}" type="presParOf" srcId="{C156E072-EE71-4C52-9C47-299138950845}" destId="{560A632D-D108-430A-8E17-637AE35B416F}" srcOrd="1" destOrd="0" presId="urn:microsoft.com/office/officeart/2005/8/layout/hProcess11"/>
    <dgm:cxn modelId="{769E1AC5-B730-4767-AEC5-84135D4F766B}" type="presParOf" srcId="{C156E072-EE71-4C52-9C47-299138950845}" destId="{0DE3BAF5-BB82-401E-8666-5555B8AE50BF}" srcOrd="2" destOrd="0" presId="urn:microsoft.com/office/officeart/2005/8/layout/hProcess11"/>
    <dgm:cxn modelId="{584CA05F-D985-4CBA-AC28-CB406AAF7493}" type="presParOf" srcId="{7AAB1B01-CD00-4993-9E24-4EBAA75440F5}" destId="{B8E2A7D4-AB99-4D90-B2CF-5EF0E79688B9}" srcOrd="9" destOrd="0" presId="urn:microsoft.com/office/officeart/2005/8/layout/hProcess11"/>
    <dgm:cxn modelId="{C0238748-5F8C-46DD-B647-B08F01A9E39F}" type="presParOf" srcId="{7AAB1B01-CD00-4993-9E24-4EBAA75440F5}" destId="{24D647FE-A040-411C-B092-035495674519}" srcOrd="10" destOrd="0" presId="urn:microsoft.com/office/officeart/2005/8/layout/hProcess11"/>
    <dgm:cxn modelId="{FFA3AE88-FFCE-49C8-A849-55759E28E7F4}" type="presParOf" srcId="{24D647FE-A040-411C-B092-035495674519}" destId="{DFAB5C20-830A-4C34-8819-CF2EE16610EB}" srcOrd="0" destOrd="0" presId="urn:microsoft.com/office/officeart/2005/8/layout/hProcess11"/>
    <dgm:cxn modelId="{29F827F9-4948-493D-B471-CB234AE33388}" type="presParOf" srcId="{24D647FE-A040-411C-B092-035495674519}" destId="{B7295485-C21A-4DC3-BC09-2464BF59C927}" srcOrd="1" destOrd="0" presId="urn:microsoft.com/office/officeart/2005/8/layout/hProcess11"/>
    <dgm:cxn modelId="{BB00EBA7-FD7A-47C2-907E-986B9C7D5F2F}" type="presParOf" srcId="{24D647FE-A040-411C-B092-035495674519}" destId="{E8FA3D38-7B20-44B1-9359-B5C22C1B4B42}" srcOrd="2" destOrd="0" presId="urn:microsoft.com/office/officeart/2005/8/layout/hProcess11"/>
    <dgm:cxn modelId="{9B45F788-E6B6-4A5B-8334-C27ABCB20FE8}" type="presParOf" srcId="{7AAB1B01-CD00-4993-9E24-4EBAA75440F5}" destId="{4F5A9987-CC09-469A-BBF7-AD793CD108BE}" srcOrd="11" destOrd="0" presId="urn:microsoft.com/office/officeart/2005/8/layout/hProcess11"/>
    <dgm:cxn modelId="{7D8E235C-7CF2-48AE-B619-61F63DDE44F5}" type="presParOf" srcId="{7AAB1B01-CD00-4993-9E24-4EBAA75440F5}" destId="{F0E5DE24-F09B-4A2F-B59D-D11FB50FC30E}" srcOrd="12" destOrd="0" presId="urn:microsoft.com/office/officeart/2005/8/layout/hProcess11"/>
    <dgm:cxn modelId="{1894BFF3-38ED-445B-857D-1932D4908B5C}" type="presParOf" srcId="{F0E5DE24-F09B-4A2F-B59D-D11FB50FC30E}" destId="{5BB18E01-891C-4885-A5D4-F2CD47B947A1}" srcOrd="0" destOrd="0" presId="urn:microsoft.com/office/officeart/2005/8/layout/hProcess11"/>
    <dgm:cxn modelId="{233995F3-7823-4878-977A-D5FEBFDC2BD7}" type="presParOf" srcId="{F0E5DE24-F09B-4A2F-B59D-D11FB50FC30E}" destId="{996C2148-F7CE-43EC-A487-2EA9CEF643F8}" srcOrd="1" destOrd="0" presId="urn:microsoft.com/office/officeart/2005/8/layout/hProcess11"/>
    <dgm:cxn modelId="{FDC06F49-73BF-471D-9414-D9D65868764A}" type="presParOf" srcId="{F0E5DE24-F09B-4A2F-B59D-D11FB50FC30E}" destId="{6F656915-8D24-4BF1-AC45-850F55F49B2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5EFF02-87EC-46B0-BA83-B2715BA5A33F}">
      <dsp:nvSpPr>
        <dsp:cNvPr id="0" name=""/>
        <dsp:cNvSpPr/>
      </dsp:nvSpPr>
      <dsp:spPr>
        <a:xfrm>
          <a:off x="1053866" y="0"/>
          <a:ext cx="3822940" cy="5312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b="1" kern="1200" dirty="0" smtClean="0"/>
            <a:t>House</a:t>
          </a:r>
          <a:endParaRPr lang="en-US" sz="3000" b="1" kern="1200" dirty="0"/>
        </a:p>
      </dsp:txBody>
      <dsp:txXfrm>
        <a:off x="1069426" y="15560"/>
        <a:ext cx="3791820" cy="500121"/>
      </dsp:txXfrm>
    </dsp:sp>
    <dsp:sp modelId="{2798C606-FADA-47E5-A684-144EB841D415}">
      <dsp:nvSpPr>
        <dsp:cNvPr id="0" name=""/>
        <dsp:cNvSpPr/>
      </dsp:nvSpPr>
      <dsp:spPr>
        <a:xfrm>
          <a:off x="1593955" y="611695"/>
          <a:ext cx="531241" cy="531241"/>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2000" b="-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4FA3F2-D4EF-4DC2-8522-4F1D2BA83F55}">
      <dsp:nvSpPr>
        <dsp:cNvPr id="0" name=""/>
        <dsp:cNvSpPr/>
      </dsp:nvSpPr>
      <dsp:spPr>
        <a:xfrm>
          <a:off x="2252273" y="592962"/>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Property Taxes, HB 2, SB 3</a:t>
          </a:r>
          <a:endParaRPr lang="en-US" sz="1400" kern="1200" dirty="0"/>
        </a:p>
      </dsp:txBody>
      <dsp:txXfrm>
        <a:off x="2278211" y="618900"/>
        <a:ext cx="2572459" cy="479365"/>
      </dsp:txXfrm>
    </dsp:sp>
    <dsp:sp modelId="{79278A23-5D32-4416-8F19-B7F2539D4D2A}">
      <dsp:nvSpPr>
        <dsp:cNvPr id="0" name=""/>
        <dsp:cNvSpPr/>
      </dsp:nvSpPr>
      <dsp:spPr>
        <a:xfrm>
          <a:off x="1593955" y="1195623"/>
          <a:ext cx="531241" cy="531241"/>
        </a:xfrm>
        <a:prstGeom prst="roundRect">
          <a:avLst>
            <a:gd name="adj" fmla="val 166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6187F2-B19A-4E0E-A9A2-08EA1A501F37}">
      <dsp:nvSpPr>
        <dsp:cNvPr id="0" name=""/>
        <dsp:cNvSpPr/>
      </dsp:nvSpPr>
      <dsp:spPr>
        <a:xfrm>
          <a:off x="2252273" y="1176889"/>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ESAs &amp; Choice, SB 8, SB 418</a:t>
          </a:r>
          <a:endParaRPr lang="en-US" sz="1400" kern="1200" dirty="0"/>
        </a:p>
      </dsp:txBody>
      <dsp:txXfrm>
        <a:off x="2278211" y="1202827"/>
        <a:ext cx="2572459" cy="479365"/>
      </dsp:txXfrm>
    </dsp:sp>
    <dsp:sp modelId="{4EB1EB36-61AA-4216-8A28-DCA687112EAB}">
      <dsp:nvSpPr>
        <dsp:cNvPr id="0" name=""/>
        <dsp:cNvSpPr/>
      </dsp:nvSpPr>
      <dsp:spPr>
        <a:xfrm>
          <a:off x="1593955" y="1779550"/>
          <a:ext cx="531241" cy="531241"/>
        </a:xfrm>
        <a:prstGeom prst="roundRect">
          <a:avLst>
            <a:gd name="adj" fmla="val 166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65ECE7-5786-4E40-8470-531AA9AF6C4A}">
      <dsp:nvSpPr>
        <dsp:cNvPr id="0" name=""/>
        <dsp:cNvSpPr/>
      </dsp:nvSpPr>
      <dsp:spPr>
        <a:xfrm>
          <a:off x="2252273" y="1760816"/>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Teacher Task Force, HB 11, SB 9</a:t>
          </a:r>
          <a:endParaRPr lang="en-US" sz="1400" kern="1200" dirty="0"/>
        </a:p>
      </dsp:txBody>
      <dsp:txXfrm>
        <a:off x="2278211" y="1786754"/>
        <a:ext cx="2572459" cy="479365"/>
      </dsp:txXfrm>
    </dsp:sp>
    <dsp:sp modelId="{EB644474-60B6-4EAE-970D-C107B3DA79BF}">
      <dsp:nvSpPr>
        <dsp:cNvPr id="0" name=""/>
        <dsp:cNvSpPr/>
      </dsp:nvSpPr>
      <dsp:spPr>
        <a:xfrm>
          <a:off x="1593955" y="2363477"/>
          <a:ext cx="531241" cy="531241"/>
        </a:xfrm>
        <a:prstGeom prst="roundRect">
          <a:avLst>
            <a:gd name="adj" fmla="val 16670"/>
          </a:avLst>
        </a:prstGeom>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l="15520" t="-240" r="-11641" b="14418"/>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9C9111-096A-47E7-ADBB-D9150B31EEF1}">
      <dsp:nvSpPr>
        <dsp:cNvPr id="0" name=""/>
        <dsp:cNvSpPr/>
      </dsp:nvSpPr>
      <dsp:spPr>
        <a:xfrm>
          <a:off x="2252273" y="2344743"/>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Safety, HB 3, HB 13, SB 11</a:t>
          </a:r>
          <a:endParaRPr lang="en-US" sz="1400" kern="1200" dirty="0"/>
        </a:p>
      </dsp:txBody>
      <dsp:txXfrm>
        <a:off x="2278211" y="2370681"/>
        <a:ext cx="2572459" cy="479365"/>
      </dsp:txXfrm>
    </dsp:sp>
    <dsp:sp modelId="{9674C1A0-EBC9-4B9E-B8EC-3C83C1BBCC32}">
      <dsp:nvSpPr>
        <dsp:cNvPr id="0" name=""/>
        <dsp:cNvSpPr/>
      </dsp:nvSpPr>
      <dsp:spPr>
        <a:xfrm>
          <a:off x="1593955" y="2947404"/>
          <a:ext cx="531241" cy="531241"/>
        </a:xfrm>
        <a:prstGeom prst="roundRect">
          <a:avLst>
            <a:gd name="adj" fmla="val 16670"/>
          </a:avLst>
        </a:prstGeom>
        <a:blipFill dpi="0" rotWithShape="1">
          <a:blip xmlns:r="http://schemas.openxmlformats.org/officeDocument/2006/relationships" r:embed="rId5" cstate="print">
            <a:extLst>
              <a:ext uri="{28A0092B-C50C-407E-A947-70E740481C1C}">
                <a14:useLocalDpi xmlns:a14="http://schemas.microsoft.com/office/drawing/2010/main" val="0"/>
              </a:ext>
            </a:extLst>
          </a:blip>
          <a:srcRect/>
          <a:stretch>
            <a:fillRect l="15519" t="18936" r="10587" b="8618"/>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5E442-C5A4-41EF-A827-6AB62E4C2EEC}">
      <dsp:nvSpPr>
        <dsp:cNvPr id="0" name=""/>
        <dsp:cNvSpPr/>
      </dsp:nvSpPr>
      <dsp:spPr>
        <a:xfrm>
          <a:off x="2252273" y="2928670"/>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Instructional Materials, HB 1605</a:t>
          </a:r>
          <a:endParaRPr lang="en-US" sz="1400" kern="1200" dirty="0"/>
        </a:p>
      </dsp:txBody>
      <dsp:txXfrm>
        <a:off x="2278211" y="2954608"/>
        <a:ext cx="2572459" cy="479365"/>
      </dsp:txXfrm>
    </dsp:sp>
    <dsp:sp modelId="{6ECF8FDD-869F-4E93-946F-CC6076E7BACB}">
      <dsp:nvSpPr>
        <dsp:cNvPr id="0" name=""/>
        <dsp:cNvSpPr/>
      </dsp:nvSpPr>
      <dsp:spPr>
        <a:xfrm>
          <a:off x="1593955" y="3531331"/>
          <a:ext cx="531241" cy="531241"/>
        </a:xfrm>
        <a:prstGeom prst="roundRect">
          <a:avLst>
            <a:gd name="adj" fmla="val 16670"/>
          </a:avLst>
        </a:prstGeom>
        <a:blipFill dpi="0" rotWithShape="1">
          <a:blip xmlns:r="http://schemas.openxmlformats.org/officeDocument/2006/relationships" r:embed="rId6" cstate="print">
            <a:extLst>
              <a:ext uri="{28A0092B-C50C-407E-A947-70E740481C1C}">
                <a14:useLocalDpi xmlns:a14="http://schemas.microsoft.com/office/drawing/2010/main" val="0"/>
              </a:ext>
            </a:extLst>
          </a:blip>
          <a:srcRect/>
          <a:stretch>
            <a:fillRect l="12752" t="23769" r="27106"/>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949EE6-8EA2-4599-80AD-8DBF22971658}">
      <dsp:nvSpPr>
        <dsp:cNvPr id="0" name=""/>
        <dsp:cNvSpPr/>
      </dsp:nvSpPr>
      <dsp:spPr>
        <a:xfrm>
          <a:off x="2252273" y="3512597"/>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School Finance, HB 100</a:t>
          </a:r>
          <a:endParaRPr lang="en-US" sz="1400" kern="1200" dirty="0"/>
        </a:p>
      </dsp:txBody>
      <dsp:txXfrm>
        <a:off x="2278211" y="3538535"/>
        <a:ext cx="2572459" cy="4793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5EFF02-87EC-46B0-BA83-B2715BA5A33F}">
      <dsp:nvSpPr>
        <dsp:cNvPr id="0" name=""/>
        <dsp:cNvSpPr/>
      </dsp:nvSpPr>
      <dsp:spPr>
        <a:xfrm>
          <a:off x="1053866" y="0"/>
          <a:ext cx="3822940" cy="5312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en-US" sz="3000" b="1" kern="1200" dirty="0" smtClean="0"/>
            <a:t>Senate</a:t>
          </a:r>
          <a:endParaRPr lang="en-US" sz="3000" b="1" kern="1200" dirty="0"/>
        </a:p>
      </dsp:txBody>
      <dsp:txXfrm>
        <a:off x="1069426" y="15560"/>
        <a:ext cx="3791820" cy="500121"/>
      </dsp:txXfrm>
    </dsp:sp>
    <dsp:sp modelId="{2798C606-FADA-47E5-A684-144EB841D415}">
      <dsp:nvSpPr>
        <dsp:cNvPr id="0" name=""/>
        <dsp:cNvSpPr/>
      </dsp:nvSpPr>
      <dsp:spPr>
        <a:xfrm>
          <a:off x="1593955" y="611695"/>
          <a:ext cx="531241" cy="531241"/>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2000" b="-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4FA3F2-D4EF-4DC2-8522-4F1D2BA83F55}">
      <dsp:nvSpPr>
        <dsp:cNvPr id="0" name=""/>
        <dsp:cNvSpPr/>
      </dsp:nvSpPr>
      <dsp:spPr>
        <a:xfrm>
          <a:off x="2252273" y="592962"/>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Property Taxes, SB 3, 4 &amp; 5</a:t>
          </a:r>
          <a:endParaRPr lang="en-US" sz="1400" kern="1200" dirty="0"/>
        </a:p>
      </dsp:txBody>
      <dsp:txXfrm>
        <a:off x="2278211" y="618900"/>
        <a:ext cx="2572459" cy="479365"/>
      </dsp:txXfrm>
    </dsp:sp>
    <dsp:sp modelId="{79278A23-5D32-4416-8F19-B7F2539D4D2A}">
      <dsp:nvSpPr>
        <dsp:cNvPr id="0" name=""/>
        <dsp:cNvSpPr/>
      </dsp:nvSpPr>
      <dsp:spPr>
        <a:xfrm>
          <a:off x="1593955" y="1195623"/>
          <a:ext cx="531241" cy="531241"/>
        </a:xfrm>
        <a:prstGeom prst="roundRect">
          <a:avLst>
            <a:gd name="adj" fmla="val 166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6187F2-B19A-4E0E-A9A2-08EA1A501F37}">
      <dsp:nvSpPr>
        <dsp:cNvPr id="0" name=""/>
        <dsp:cNvSpPr/>
      </dsp:nvSpPr>
      <dsp:spPr>
        <a:xfrm>
          <a:off x="2252273" y="1176889"/>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ESAs &amp; Choice, SB 8, SB 418</a:t>
          </a:r>
          <a:endParaRPr lang="en-US" sz="1400" kern="1200" dirty="0"/>
        </a:p>
      </dsp:txBody>
      <dsp:txXfrm>
        <a:off x="2278211" y="1202827"/>
        <a:ext cx="2572459" cy="479365"/>
      </dsp:txXfrm>
    </dsp:sp>
    <dsp:sp modelId="{4EB1EB36-61AA-4216-8A28-DCA687112EAB}">
      <dsp:nvSpPr>
        <dsp:cNvPr id="0" name=""/>
        <dsp:cNvSpPr/>
      </dsp:nvSpPr>
      <dsp:spPr>
        <a:xfrm>
          <a:off x="1593955" y="1779550"/>
          <a:ext cx="531241" cy="531241"/>
        </a:xfrm>
        <a:prstGeom prst="roundRect">
          <a:avLst>
            <a:gd name="adj" fmla="val 166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65ECE7-5786-4E40-8470-531AA9AF6C4A}">
      <dsp:nvSpPr>
        <dsp:cNvPr id="0" name=""/>
        <dsp:cNvSpPr/>
      </dsp:nvSpPr>
      <dsp:spPr>
        <a:xfrm>
          <a:off x="2252273" y="1760816"/>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Teacher Task Force, HB 11, SB 9</a:t>
          </a:r>
          <a:endParaRPr lang="en-US" sz="1400" kern="1200" dirty="0"/>
        </a:p>
      </dsp:txBody>
      <dsp:txXfrm>
        <a:off x="2278211" y="1786754"/>
        <a:ext cx="2572459" cy="479365"/>
      </dsp:txXfrm>
    </dsp:sp>
    <dsp:sp modelId="{EB644474-60B6-4EAE-970D-C107B3DA79BF}">
      <dsp:nvSpPr>
        <dsp:cNvPr id="0" name=""/>
        <dsp:cNvSpPr/>
      </dsp:nvSpPr>
      <dsp:spPr>
        <a:xfrm>
          <a:off x="1593955" y="2363477"/>
          <a:ext cx="531241" cy="531241"/>
        </a:xfrm>
        <a:prstGeom prst="roundRect">
          <a:avLst>
            <a:gd name="adj" fmla="val 16670"/>
          </a:avLst>
        </a:prstGeom>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l="15520" t="-240" r="-11641" b="14418"/>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9C9111-096A-47E7-ADBB-D9150B31EEF1}">
      <dsp:nvSpPr>
        <dsp:cNvPr id="0" name=""/>
        <dsp:cNvSpPr/>
      </dsp:nvSpPr>
      <dsp:spPr>
        <a:xfrm>
          <a:off x="2252273" y="2344743"/>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Safety, HB 3, HB 13, SB 11</a:t>
          </a:r>
          <a:endParaRPr lang="en-US" sz="1400" kern="1200" dirty="0"/>
        </a:p>
      </dsp:txBody>
      <dsp:txXfrm>
        <a:off x="2278211" y="2370681"/>
        <a:ext cx="2572459" cy="479365"/>
      </dsp:txXfrm>
    </dsp:sp>
    <dsp:sp modelId="{9674C1A0-EBC9-4B9E-B8EC-3C83C1BBCC32}">
      <dsp:nvSpPr>
        <dsp:cNvPr id="0" name=""/>
        <dsp:cNvSpPr/>
      </dsp:nvSpPr>
      <dsp:spPr>
        <a:xfrm>
          <a:off x="1593955" y="2947404"/>
          <a:ext cx="531241" cy="531241"/>
        </a:xfrm>
        <a:prstGeom prst="roundRect">
          <a:avLst>
            <a:gd name="adj" fmla="val 16670"/>
          </a:avLst>
        </a:prstGeom>
        <a:blipFill dpi="0" rotWithShape="1">
          <a:blip xmlns:r="http://schemas.openxmlformats.org/officeDocument/2006/relationships" r:embed="rId5" cstate="print">
            <a:extLst>
              <a:ext uri="{28A0092B-C50C-407E-A947-70E740481C1C}">
                <a14:useLocalDpi xmlns:a14="http://schemas.microsoft.com/office/drawing/2010/main" val="0"/>
              </a:ext>
            </a:extLst>
          </a:blip>
          <a:srcRect/>
          <a:stretch>
            <a:fillRect l="15519" t="18936" r="10587" b="8618"/>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5E442-C5A4-41EF-A827-6AB62E4C2EEC}">
      <dsp:nvSpPr>
        <dsp:cNvPr id="0" name=""/>
        <dsp:cNvSpPr/>
      </dsp:nvSpPr>
      <dsp:spPr>
        <a:xfrm>
          <a:off x="2252273" y="2928670"/>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Instructional Materials, HB 1605</a:t>
          </a:r>
          <a:endParaRPr lang="en-US" sz="1400" kern="1200" dirty="0"/>
        </a:p>
      </dsp:txBody>
      <dsp:txXfrm>
        <a:off x="2278211" y="2954608"/>
        <a:ext cx="2572459" cy="479365"/>
      </dsp:txXfrm>
    </dsp:sp>
    <dsp:sp modelId="{6ECF8FDD-869F-4E93-946F-CC6076E7BACB}">
      <dsp:nvSpPr>
        <dsp:cNvPr id="0" name=""/>
        <dsp:cNvSpPr/>
      </dsp:nvSpPr>
      <dsp:spPr>
        <a:xfrm>
          <a:off x="1593955" y="3531331"/>
          <a:ext cx="531241" cy="531241"/>
        </a:xfrm>
        <a:prstGeom prst="roundRect">
          <a:avLst>
            <a:gd name="adj" fmla="val 16670"/>
          </a:avLst>
        </a:prstGeom>
        <a:blipFill dpi="0" rotWithShape="1">
          <a:blip xmlns:r="http://schemas.openxmlformats.org/officeDocument/2006/relationships" r:embed="rId6" cstate="print">
            <a:extLst>
              <a:ext uri="{28A0092B-C50C-407E-A947-70E740481C1C}">
                <a14:useLocalDpi xmlns:a14="http://schemas.microsoft.com/office/drawing/2010/main" val="0"/>
              </a:ext>
            </a:extLst>
          </a:blip>
          <a:srcRect/>
          <a:stretch>
            <a:fillRect l="12752" t="23769" r="27106"/>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949EE6-8EA2-4599-80AD-8DBF22971658}">
      <dsp:nvSpPr>
        <dsp:cNvPr id="0" name=""/>
        <dsp:cNvSpPr/>
      </dsp:nvSpPr>
      <dsp:spPr>
        <a:xfrm>
          <a:off x="2252273" y="3512597"/>
          <a:ext cx="2624335" cy="5312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School Finance, HB 11?</a:t>
          </a:r>
          <a:endParaRPr lang="en-US" sz="1400" kern="1200" dirty="0"/>
        </a:p>
      </dsp:txBody>
      <dsp:txXfrm>
        <a:off x="2278211" y="3538535"/>
        <a:ext cx="2572459" cy="4793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CC6FD-2FF5-47E2-BE64-CD2B6CF18E0C}">
      <dsp:nvSpPr>
        <dsp:cNvPr id="0" name=""/>
        <dsp:cNvSpPr/>
      </dsp:nvSpPr>
      <dsp:spPr>
        <a:xfrm>
          <a:off x="3943350" y="1133848"/>
          <a:ext cx="237806" cy="1041820"/>
        </a:xfrm>
        <a:custGeom>
          <a:avLst/>
          <a:gdLst/>
          <a:ahLst/>
          <a:cxnLst/>
          <a:rect l="0" t="0" r="0" b="0"/>
          <a:pathLst>
            <a:path>
              <a:moveTo>
                <a:pt x="0" y="0"/>
              </a:moveTo>
              <a:lnTo>
                <a:pt x="0" y="1041820"/>
              </a:lnTo>
              <a:lnTo>
                <a:pt x="237806" y="10418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1C208D-2B40-4C63-BF2F-C4165999AE49}">
      <dsp:nvSpPr>
        <dsp:cNvPr id="0" name=""/>
        <dsp:cNvSpPr/>
      </dsp:nvSpPr>
      <dsp:spPr>
        <a:xfrm>
          <a:off x="3705543" y="1133848"/>
          <a:ext cx="237806" cy="1041820"/>
        </a:xfrm>
        <a:custGeom>
          <a:avLst/>
          <a:gdLst/>
          <a:ahLst/>
          <a:cxnLst/>
          <a:rect l="0" t="0" r="0" b="0"/>
          <a:pathLst>
            <a:path>
              <a:moveTo>
                <a:pt x="237806" y="0"/>
              </a:moveTo>
              <a:lnTo>
                <a:pt x="237806" y="1041820"/>
              </a:lnTo>
              <a:lnTo>
                <a:pt x="0" y="10418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C10770-EFE1-43A7-9194-94DBB2AAC040}">
      <dsp:nvSpPr>
        <dsp:cNvPr id="0" name=""/>
        <dsp:cNvSpPr/>
      </dsp:nvSpPr>
      <dsp:spPr>
        <a:xfrm>
          <a:off x="3943350" y="1133848"/>
          <a:ext cx="2740440" cy="2083640"/>
        </a:xfrm>
        <a:custGeom>
          <a:avLst/>
          <a:gdLst/>
          <a:ahLst/>
          <a:cxnLst/>
          <a:rect l="0" t="0" r="0" b="0"/>
          <a:pathLst>
            <a:path>
              <a:moveTo>
                <a:pt x="0" y="0"/>
              </a:moveTo>
              <a:lnTo>
                <a:pt x="0" y="1845833"/>
              </a:lnTo>
              <a:lnTo>
                <a:pt x="2740440" y="1845833"/>
              </a:lnTo>
              <a:lnTo>
                <a:pt x="2740440" y="208364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383461-D30A-4775-97DF-86374ACF210A}">
      <dsp:nvSpPr>
        <dsp:cNvPr id="0" name=""/>
        <dsp:cNvSpPr/>
      </dsp:nvSpPr>
      <dsp:spPr>
        <a:xfrm>
          <a:off x="3897630" y="1133848"/>
          <a:ext cx="91440" cy="2083640"/>
        </a:xfrm>
        <a:custGeom>
          <a:avLst/>
          <a:gdLst/>
          <a:ahLst/>
          <a:cxnLst/>
          <a:rect l="0" t="0" r="0" b="0"/>
          <a:pathLst>
            <a:path>
              <a:moveTo>
                <a:pt x="45720" y="0"/>
              </a:moveTo>
              <a:lnTo>
                <a:pt x="45720" y="208364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3AB7A0-972B-4294-9BB2-C85CE94DFAC8}">
      <dsp:nvSpPr>
        <dsp:cNvPr id="0" name=""/>
        <dsp:cNvSpPr/>
      </dsp:nvSpPr>
      <dsp:spPr>
        <a:xfrm>
          <a:off x="1202909" y="1133848"/>
          <a:ext cx="2740440" cy="2083640"/>
        </a:xfrm>
        <a:custGeom>
          <a:avLst/>
          <a:gdLst/>
          <a:ahLst/>
          <a:cxnLst/>
          <a:rect l="0" t="0" r="0" b="0"/>
          <a:pathLst>
            <a:path>
              <a:moveTo>
                <a:pt x="2740440" y="0"/>
              </a:moveTo>
              <a:lnTo>
                <a:pt x="2740440" y="1845833"/>
              </a:lnTo>
              <a:lnTo>
                <a:pt x="0" y="1845833"/>
              </a:lnTo>
              <a:lnTo>
                <a:pt x="0" y="208364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4565E38-13F5-4C1E-A563-22C4EEB9BCC6}">
      <dsp:nvSpPr>
        <dsp:cNvPr id="0" name=""/>
        <dsp:cNvSpPr/>
      </dsp:nvSpPr>
      <dsp:spPr>
        <a:xfrm>
          <a:off x="2810936" y="1435"/>
          <a:ext cx="2264826" cy="1132413"/>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Funding</a:t>
          </a:r>
          <a:endParaRPr lang="en-US" sz="1600" kern="1200" dirty="0"/>
        </a:p>
      </dsp:txBody>
      <dsp:txXfrm>
        <a:off x="2810936" y="1435"/>
        <a:ext cx="2264826" cy="1132413"/>
      </dsp:txXfrm>
    </dsp:sp>
    <dsp:sp modelId="{BC4DA9F6-DD9A-4F62-B94D-9BFD77CA5141}">
      <dsp:nvSpPr>
        <dsp:cNvPr id="0" name=""/>
        <dsp:cNvSpPr/>
      </dsp:nvSpPr>
      <dsp:spPr>
        <a:xfrm>
          <a:off x="70496" y="3217489"/>
          <a:ext cx="2264826" cy="1132413"/>
        </a:xfrm>
        <a:prstGeom prst="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Golden Pennies</a:t>
          </a:r>
        </a:p>
        <a:p>
          <a:pPr lvl="0" algn="ctr" defTabSz="711200">
            <a:lnSpc>
              <a:spcPct val="90000"/>
            </a:lnSpc>
            <a:spcBef>
              <a:spcPct val="0"/>
            </a:spcBef>
            <a:spcAft>
              <a:spcPct val="35000"/>
            </a:spcAft>
          </a:pPr>
          <a:r>
            <a:rPr lang="en-US" sz="1600" kern="1200" dirty="0" smtClean="0"/>
            <a:t>$3,267,152</a:t>
          </a:r>
          <a:endParaRPr lang="en-US" sz="1600" kern="1200" dirty="0"/>
        </a:p>
      </dsp:txBody>
      <dsp:txXfrm>
        <a:off x="70496" y="3217489"/>
        <a:ext cx="2264826" cy="1132413"/>
      </dsp:txXfrm>
    </dsp:sp>
    <dsp:sp modelId="{85BCA256-D298-4906-A818-0E83490FF3CD}">
      <dsp:nvSpPr>
        <dsp:cNvPr id="0" name=""/>
        <dsp:cNvSpPr/>
      </dsp:nvSpPr>
      <dsp:spPr>
        <a:xfrm>
          <a:off x="2810936" y="3217489"/>
          <a:ext cx="2264826" cy="1132413"/>
        </a:xfrm>
        <a:prstGeom prst="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Security/Security</a:t>
          </a:r>
        </a:p>
        <a:p>
          <a:pPr lvl="0" algn="ctr" defTabSz="711200">
            <a:lnSpc>
              <a:spcPct val="90000"/>
            </a:lnSpc>
            <a:spcBef>
              <a:spcPct val="0"/>
            </a:spcBef>
            <a:spcAft>
              <a:spcPct val="35000"/>
            </a:spcAft>
          </a:pPr>
          <a:r>
            <a:rPr lang="en-US" sz="1600" kern="1200" dirty="0" smtClean="0"/>
            <a:t>$10-100 per ADA or </a:t>
          </a:r>
        </a:p>
        <a:p>
          <a:pPr lvl="0" algn="ctr" defTabSz="711200">
            <a:lnSpc>
              <a:spcPct val="90000"/>
            </a:lnSpc>
            <a:spcBef>
              <a:spcPct val="0"/>
            </a:spcBef>
            <a:spcAft>
              <a:spcPct val="35000"/>
            </a:spcAft>
          </a:pPr>
          <a:r>
            <a:rPr lang="en-US" sz="1600" kern="1200" dirty="0" smtClean="0"/>
            <a:t>$100k per SSO</a:t>
          </a:r>
          <a:endParaRPr lang="en-US" sz="1600" kern="1200" dirty="0"/>
        </a:p>
      </dsp:txBody>
      <dsp:txXfrm>
        <a:off x="2810936" y="3217489"/>
        <a:ext cx="2264826" cy="1132413"/>
      </dsp:txXfrm>
    </dsp:sp>
    <dsp:sp modelId="{55B3A44E-615A-43ED-BAD7-B75588CFE354}">
      <dsp:nvSpPr>
        <dsp:cNvPr id="0" name=""/>
        <dsp:cNvSpPr/>
      </dsp:nvSpPr>
      <dsp:spPr>
        <a:xfrm>
          <a:off x="5551377" y="3217489"/>
          <a:ext cx="2264826" cy="1132413"/>
        </a:xfrm>
        <a:prstGeom prst="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Program Allotment Changes</a:t>
          </a:r>
          <a:endParaRPr lang="en-US" sz="1600" kern="1200" dirty="0"/>
        </a:p>
      </dsp:txBody>
      <dsp:txXfrm>
        <a:off x="5551377" y="3217489"/>
        <a:ext cx="2264826" cy="1132413"/>
      </dsp:txXfrm>
    </dsp:sp>
    <dsp:sp modelId="{633365F2-ED99-4A70-B856-D908AD2A1DBA}">
      <dsp:nvSpPr>
        <dsp:cNvPr id="0" name=""/>
        <dsp:cNvSpPr/>
      </dsp:nvSpPr>
      <dsp:spPr>
        <a:xfrm>
          <a:off x="1440716" y="1609462"/>
          <a:ext cx="2264826" cy="1132413"/>
        </a:xfrm>
        <a:prstGeom prst="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HB 100</a:t>
          </a:r>
        </a:p>
        <a:p>
          <a:pPr lvl="0" algn="ctr" defTabSz="711200">
            <a:lnSpc>
              <a:spcPct val="90000"/>
            </a:lnSpc>
            <a:spcBef>
              <a:spcPct val="0"/>
            </a:spcBef>
            <a:spcAft>
              <a:spcPct val="35000"/>
            </a:spcAft>
          </a:pPr>
          <a:r>
            <a:rPr lang="en-US" sz="1600" kern="1200" dirty="0" smtClean="0"/>
            <a:t>Basic Allotment increase to $6,250</a:t>
          </a:r>
        </a:p>
        <a:p>
          <a:pPr lvl="0" algn="ctr" defTabSz="711200">
            <a:lnSpc>
              <a:spcPct val="90000"/>
            </a:lnSpc>
            <a:spcBef>
              <a:spcPct val="0"/>
            </a:spcBef>
            <a:spcAft>
              <a:spcPct val="35000"/>
            </a:spcAft>
          </a:pPr>
          <a:r>
            <a:rPr lang="en-US" sz="1600" kern="1200" dirty="0" smtClean="0"/>
            <a:t>$1,430,815</a:t>
          </a:r>
          <a:endParaRPr lang="en-US" sz="1600" kern="1200" dirty="0"/>
        </a:p>
      </dsp:txBody>
      <dsp:txXfrm>
        <a:off x="1440716" y="1609462"/>
        <a:ext cx="2264826" cy="1132413"/>
      </dsp:txXfrm>
    </dsp:sp>
    <dsp:sp modelId="{45B6AEE4-D59F-4465-B49E-EA118F53FCB1}">
      <dsp:nvSpPr>
        <dsp:cNvPr id="0" name=""/>
        <dsp:cNvSpPr/>
      </dsp:nvSpPr>
      <dsp:spPr>
        <a:xfrm>
          <a:off x="4181156" y="1609462"/>
          <a:ext cx="2264826" cy="1132413"/>
        </a:xfrm>
        <a:prstGeom prst="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SB 9</a:t>
          </a:r>
        </a:p>
        <a:p>
          <a:pPr lvl="0" algn="ctr" defTabSz="711200">
            <a:lnSpc>
              <a:spcPct val="90000"/>
            </a:lnSpc>
            <a:spcBef>
              <a:spcPct val="0"/>
            </a:spcBef>
            <a:spcAft>
              <a:spcPct val="35000"/>
            </a:spcAft>
          </a:pPr>
          <a:r>
            <a:rPr lang="en-US" sz="1600" kern="1200" dirty="0" smtClean="0"/>
            <a:t>$2000/$6000 for teachers</a:t>
          </a:r>
        </a:p>
        <a:p>
          <a:pPr lvl="0" algn="ctr" defTabSz="711200">
            <a:lnSpc>
              <a:spcPct val="90000"/>
            </a:lnSpc>
            <a:spcBef>
              <a:spcPct val="0"/>
            </a:spcBef>
            <a:spcAft>
              <a:spcPct val="35000"/>
            </a:spcAft>
          </a:pPr>
          <a:r>
            <a:rPr lang="en-US" sz="1600" kern="1200" dirty="0" smtClean="0"/>
            <a:t>$5,100,000 </a:t>
          </a:r>
          <a:endParaRPr lang="en-US" sz="1600" kern="1200" dirty="0"/>
        </a:p>
      </dsp:txBody>
      <dsp:txXfrm>
        <a:off x="4181156" y="1609462"/>
        <a:ext cx="2264826" cy="11324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95CA61-4DF6-4FA0-9BA9-D84FF7A2172C}">
      <dsp:nvSpPr>
        <dsp:cNvPr id="0" name=""/>
        <dsp:cNvSpPr/>
      </dsp:nvSpPr>
      <dsp:spPr>
        <a:xfrm>
          <a:off x="0" y="1305401"/>
          <a:ext cx="8286750" cy="174053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326E83-AA41-4CA2-B7DD-4AF8B99810DC}">
      <dsp:nvSpPr>
        <dsp:cNvPr id="0" name=""/>
        <dsp:cNvSpPr/>
      </dsp:nvSpPr>
      <dsp:spPr>
        <a:xfrm>
          <a:off x="1385" y="0"/>
          <a:ext cx="1246101"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US" sz="1400" kern="1200" dirty="0" smtClean="0"/>
            <a:t>5/29/23  Adjournment sine die</a:t>
          </a:r>
          <a:endParaRPr lang="en-US" sz="1400" kern="1200" dirty="0"/>
        </a:p>
      </dsp:txBody>
      <dsp:txXfrm>
        <a:off x="1385" y="0"/>
        <a:ext cx="1246101" cy="1740535"/>
      </dsp:txXfrm>
    </dsp:sp>
    <dsp:sp modelId="{D15D26DE-936D-4C40-82AD-C87159DFE34D}">
      <dsp:nvSpPr>
        <dsp:cNvPr id="0" name=""/>
        <dsp:cNvSpPr/>
      </dsp:nvSpPr>
      <dsp:spPr>
        <a:xfrm>
          <a:off x="406870" y="1958102"/>
          <a:ext cx="435133" cy="435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7C86C1-E755-4320-9896-EDD429CD3093}">
      <dsp:nvSpPr>
        <dsp:cNvPr id="0" name=""/>
        <dsp:cNvSpPr/>
      </dsp:nvSpPr>
      <dsp:spPr>
        <a:xfrm>
          <a:off x="1283312" y="2610802"/>
          <a:ext cx="894698"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US" sz="1400" kern="1200" dirty="0" smtClean="0"/>
            <a:t>5/30/23</a:t>
          </a:r>
        </a:p>
        <a:p>
          <a:pPr lvl="0" algn="ctr" defTabSz="622300">
            <a:lnSpc>
              <a:spcPct val="90000"/>
            </a:lnSpc>
            <a:spcBef>
              <a:spcPct val="0"/>
            </a:spcBef>
            <a:spcAft>
              <a:spcPct val="35000"/>
            </a:spcAft>
          </a:pPr>
          <a:r>
            <a:rPr lang="en-US" sz="1400" kern="1200" dirty="0" smtClean="0"/>
            <a:t>Hearing notice due to paper</a:t>
          </a:r>
          <a:endParaRPr lang="en-US" sz="1400" kern="1200" dirty="0"/>
        </a:p>
      </dsp:txBody>
      <dsp:txXfrm>
        <a:off x="1283312" y="2610802"/>
        <a:ext cx="894698" cy="1740535"/>
      </dsp:txXfrm>
    </dsp:sp>
    <dsp:sp modelId="{5BD3FFEB-9FCD-43FF-9775-A37EAA35309E}">
      <dsp:nvSpPr>
        <dsp:cNvPr id="0" name=""/>
        <dsp:cNvSpPr/>
      </dsp:nvSpPr>
      <dsp:spPr>
        <a:xfrm>
          <a:off x="1513094" y="1958102"/>
          <a:ext cx="435133" cy="435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9D53AF-A12D-4178-ABE6-9C9321211010}">
      <dsp:nvSpPr>
        <dsp:cNvPr id="0" name=""/>
        <dsp:cNvSpPr/>
      </dsp:nvSpPr>
      <dsp:spPr>
        <a:xfrm>
          <a:off x="2213835" y="0"/>
          <a:ext cx="1164285"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US" sz="1400" kern="1200" dirty="0" smtClean="0"/>
            <a:t>6/2/23 Hearing notice  posted in paper (10 days before)</a:t>
          </a:r>
          <a:endParaRPr lang="en-US" sz="1400" kern="1200" dirty="0"/>
        </a:p>
      </dsp:txBody>
      <dsp:txXfrm>
        <a:off x="2213835" y="0"/>
        <a:ext cx="1164285" cy="1740535"/>
      </dsp:txXfrm>
    </dsp:sp>
    <dsp:sp modelId="{E77138DB-612A-436C-884D-1DD1F64CB746}">
      <dsp:nvSpPr>
        <dsp:cNvPr id="0" name=""/>
        <dsp:cNvSpPr/>
      </dsp:nvSpPr>
      <dsp:spPr>
        <a:xfrm>
          <a:off x="2578411" y="1958102"/>
          <a:ext cx="435133" cy="435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31105D-91E0-4403-BAD9-E613C8BAD1EE}">
      <dsp:nvSpPr>
        <dsp:cNvPr id="0" name=""/>
        <dsp:cNvSpPr/>
      </dsp:nvSpPr>
      <dsp:spPr>
        <a:xfrm>
          <a:off x="3413945" y="2610802"/>
          <a:ext cx="915584"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US" sz="1400" kern="1200" dirty="0" smtClean="0"/>
            <a:t>6/12/23</a:t>
          </a:r>
        </a:p>
        <a:p>
          <a:pPr lvl="0" algn="ctr" defTabSz="622300">
            <a:lnSpc>
              <a:spcPct val="90000"/>
            </a:lnSpc>
            <a:spcBef>
              <a:spcPct val="0"/>
            </a:spcBef>
            <a:spcAft>
              <a:spcPct val="35000"/>
            </a:spcAft>
          </a:pPr>
          <a:r>
            <a:rPr lang="en-US" sz="1400" kern="1200" dirty="0" smtClean="0"/>
            <a:t>Board meeting to adopt budget</a:t>
          </a:r>
          <a:endParaRPr lang="en-US" sz="1400" kern="1200" dirty="0"/>
        </a:p>
      </dsp:txBody>
      <dsp:txXfrm>
        <a:off x="3413945" y="2610802"/>
        <a:ext cx="915584" cy="1740535"/>
      </dsp:txXfrm>
    </dsp:sp>
    <dsp:sp modelId="{664C5F89-BDE0-4292-AA0A-59E498D4106B}">
      <dsp:nvSpPr>
        <dsp:cNvPr id="0" name=""/>
        <dsp:cNvSpPr/>
      </dsp:nvSpPr>
      <dsp:spPr>
        <a:xfrm>
          <a:off x="3654170" y="1958102"/>
          <a:ext cx="435133" cy="435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BC15A8-83A3-4088-A393-ED18920B9046}">
      <dsp:nvSpPr>
        <dsp:cNvPr id="0" name=""/>
        <dsp:cNvSpPr/>
      </dsp:nvSpPr>
      <dsp:spPr>
        <a:xfrm>
          <a:off x="4365354" y="0"/>
          <a:ext cx="1290689"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US" sz="1400" kern="1200" dirty="0" smtClean="0"/>
            <a:t>7/24/23</a:t>
          </a:r>
        </a:p>
        <a:p>
          <a:pPr lvl="0" algn="ctr" defTabSz="622300">
            <a:lnSpc>
              <a:spcPct val="90000"/>
            </a:lnSpc>
            <a:spcBef>
              <a:spcPct val="0"/>
            </a:spcBef>
            <a:spcAft>
              <a:spcPct val="35000"/>
            </a:spcAft>
          </a:pPr>
          <a:r>
            <a:rPr lang="en-US" sz="1400" kern="1200" dirty="0" smtClean="0"/>
            <a:t>Budget Amendment</a:t>
          </a:r>
          <a:endParaRPr lang="en-US" sz="1400" kern="1200" dirty="0"/>
        </a:p>
      </dsp:txBody>
      <dsp:txXfrm>
        <a:off x="4365354" y="0"/>
        <a:ext cx="1290689" cy="1740535"/>
      </dsp:txXfrm>
    </dsp:sp>
    <dsp:sp modelId="{560A632D-D108-430A-8E17-637AE35B416F}">
      <dsp:nvSpPr>
        <dsp:cNvPr id="0" name=""/>
        <dsp:cNvSpPr/>
      </dsp:nvSpPr>
      <dsp:spPr>
        <a:xfrm>
          <a:off x="4793132" y="1958102"/>
          <a:ext cx="435133" cy="435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AB5C20-830A-4C34-8819-CF2EE16610EB}">
      <dsp:nvSpPr>
        <dsp:cNvPr id="0" name=""/>
        <dsp:cNvSpPr/>
      </dsp:nvSpPr>
      <dsp:spPr>
        <a:xfrm>
          <a:off x="5691868" y="2610802"/>
          <a:ext cx="823249"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US" sz="1400" kern="1200" dirty="0" smtClean="0"/>
            <a:t>7/25/23 Certified Values</a:t>
          </a:r>
          <a:endParaRPr lang="en-US" sz="1400" kern="1200" dirty="0"/>
        </a:p>
      </dsp:txBody>
      <dsp:txXfrm>
        <a:off x="5691868" y="2610802"/>
        <a:ext cx="823249" cy="1740535"/>
      </dsp:txXfrm>
    </dsp:sp>
    <dsp:sp modelId="{B7295485-C21A-4DC3-BC09-2464BF59C927}">
      <dsp:nvSpPr>
        <dsp:cNvPr id="0" name=""/>
        <dsp:cNvSpPr/>
      </dsp:nvSpPr>
      <dsp:spPr>
        <a:xfrm>
          <a:off x="5885926" y="1958102"/>
          <a:ext cx="435133" cy="435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B18E01-891C-4885-A5D4-F2CD47B947A1}">
      <dsp:nvSpPr>
        <dsp:cNvPr id="0" name=""/>
        <dsp:cNvSpPr/>
      </dsp:nvSpPr>
      <dsp:spPr>
        <a:xfrm>
          <a:off x="6550942" y="0"/>
          <a:ext cx="905746"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US" sz="1400" kern="1200" dirty="0" smtClean="0"/>
            <a:t>Aug/Sep Tax Rate Adoption</a:t>
          </a:r>
          <a:endParaRPr lang="en-US" sz="1400" kern="1200" dirty="0"/>
        </a:p>
      </dsp:txBody>
      <dsp:txXfrm>
        <a:off x="6550942" y="0"/>
        <a:ext cx="905746" cy="1740535"/>
      </dsp:txXfrm>
    </dsp:sp>
    <dsp:sp modelId="{996C2148-F7CE-43EC-A487-2EA9CEF643F8}">
      <dsp:nvSpPr>
        <dsp:cNvPr id="0" name=""/>
        <dsp:cNvSpPr/>
      </dsp:nvSpPr>
      <dsp:spPr>
        <a:xfrm>
          <a:off x="6786248" y="1958102"/>
          <a:ext cx="435133" cy="4351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drawing1.xml><?xml version="1.0" encoding="utf-8"?>
<c:userShapes xmlns:c="http://schemas.openxmlformats.org/drawingml/2006/chart">
  <cdr:relSizeAnchor xmlns:cdr="http://schemas.openxmlformats.org/drawingml/2006/chartDrawing">
    <cdr:from>
      <cdr:x>0.72755</cdr:x>
      <cdr:y>0.46007</cdr:y>
    </cdr:from>
    <cdr:to>
      <cdr:x>0.78853</cdr:x>
      <cdr:y>0.56771</cdr:y>
    </cdr:to>
    <cdr:sp macro="" textlink="">
      <cdr:nvSpPr>
        <cdr:cNvPr id="3" name="TextBox 2"/>
        <cdr:cNvSpPr txBox="1"/>
      </cdr:nvSpPr>
      <cdr:spPr>
        <a:xfrm xmlns:a="http://schemas.openxmlformats.org/drawingml/2006/main">
          <a:off x="5439980" y="1262070"/>
          <a:ext cx="455955" cy="2952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12%</a:t>
          </a:r>
        </a:p>
      </cdr:txBody>
    </cdr:sp>
  </cdr:relSizeAnchor>
  <cdr:relSizeAnchor xmlns:cdr="http://schemas.openxmlformats.org/drawingml/2006/chartDrawing">
    <cdr:from>
      <cdr:x>0.88789</cdr:x>
      <cdr:y>0.40451</cdr:y>
    </cdr:from>
    <cdr:to>
      <cdr:x>0.94522</cdr:x>
      <cdr:y>0.5191</cdr:y>
    </cdr:to>
    <cdr:sp macro="" textlink="">
      <cdr:nvSpPr>
        <cdr:cNvPr id="4" name="TextBox 3"/>
        <cdr:cNvSpPr txBox="1"/>
      </cdr:nvSpPr>
      <cdr:spPr>
        <a:xfrm xmlns:a="http://schemas.openxmlformats.org/drawingml/2006/main">
          <a:off x="6638900" y="1109655"/>
          <a:ext cx="428663" cy="3143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8%</a:t>
          </a:r>
          <a:endParaRPr lang="en-US" sz="1100"/>
        </a:p>
      </cdr:txBody>
    </cdr:sp>
  </cdr:relSizeAnchor>
  <cdr:relSizeAnchor xmlns:cdr="http://schemas.openxmlformats.org/drawingml/2006/chartDrawing">
    <cdr:from>
      <cdr:x>0.2603</cdr:x>
      <cdr:y>0.52604</cdr:y>
    </cdr:from>
    <cdr:to>
      <cdr:x>0.32994</cdr:x>
      <cdr:y>0.61574</cdr:y>
    </cdr:to>
    <cdr:sp macro="" textlink="">
      <cdr:nvSpPr>
        <cdr:cNvPr id="6" name="TextBox 1"/>
        <cdr:cNvSpPr txBox="1"/>
      </cdr:nvSpPr>
      <cdr:spPr>
        <a:xfrm xmlns:a="http://schemas.openxmlformats.org/drawingml/2006/main">
          <a:off x="1946274" y="1443037"/>
          <a:ext cx="520701" cy="2460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a:t>12%</a:t>
          </a:r>
        </a:p>
      </cdr:txBody>
    </cdr:sp>
  </cdr:relSizeAnchor>
  <cdr:relSizeAnchor xmlns:cdr="http://schemas.openxmlformats.org/drawingml/2006/chartDrawing">
    <cdr:from>
      <cdr:x>0.42208</cdr:x>
      <cdr:y>0.53935</cdr:y>
    </cdr:from>
    <cdr:to>
      <cdr:x>0.48306</cdr:x>
      <cdr:y>0.64699</cdr:y>
    </cdr:to>
    <cdr:sp macro="" textlink="">
      <cdr:nvSpPr>
        <cdr:cNvPr id="7" name="TextBox 1"/>
        <cdr:cNvSpPr txBox="1"/>
      </cdr:nvSpPr>
      <cdr:spPr>
        <a:xfrm xmlns:a="http://schemas.openxmlformats.org/drawingml/2006/main">
          <a:off x="3155950" y="1479550"/>
          <a:ext cx="455955" cy="2952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a:t>6%</a:t>
          </a:r>
        </a:p>
      </cdr:txBody>
    </cdr:sp>
  </cdr:relSizeAnchor>
  <cdr:relSizeAnchor xmlns:cdr="http://schemas.openxmlformats.org/drawingml/2006/chartDrawing">
    <cdr:from>
      <cdr:x>0.57495</cdr:x>
      <cdr:y>0.5081</cdr:y>
    </cdr:from>
    <cdr:to>
      <cdr:x>0.63593</cdr:x>
      <cdr:y>0.61574</cdr:y>
    </cdr:to>
    <cdr:sp macro="" textlink="">
      <cdr:nvSpPr>
        <cdr:cNvPr id="8" name="TextBox 1"/>
        <cdr:cNvSpPr txBox="1"/>
      </cdr:nvSpPr>
      <cdr:spPr>
        <a:xfrm xmlns:a="http://schemas.openxmlformats.org/drawingml/2006/main">
          <a:off x="4298950" y="1393825"/>
          <a:ext cx="455955" cy="2952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a:t>8%</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12329" cy="463696"/>
          </a:xfrm>
          <a:prstGeom prst="rect">
            <a:avLst/>
          </a:prstGeom>
        </p:spPr>
        <p:txBody>
          <a:bodyPr vert="horz" lIns="90758" tIns="45380" rIns="90758" bIns="45380" rtlCol="0"/>
          <a:lstStyle>
            <a:lvl1pPr algn="l">
              <a:defRPr sz="1200"/>
            </a:lvl1pPr>
          </a:lstStyle>
          <a:p>
            <a:endParaRPr lang="en-US"/>
          </a:p>
        </p:txBody>
      </p:sp>
      <p:sp>
        <p:nvSpPr>
          <p:cNvPr id="3" name="Date Placeholder 2"/>
          <p:cNvSpPr>
            <a:spLocks noGrp="1"/>
          </p:cNvSpPr>
          <p:nvPr>
            <p:ph type="dt" idx="1"/>
          </p:nvPr>
        </p:nvSpPr>
        <p:spPr>
          <a:xfrm>
            <a:off x="3936174" y="2"/>
            <a:ext cx="3012329" cy="463696"/>
          </a:xfrm>
          <a:prstGeom prst="rect">
            <a:avLst/>
          </a:prstGeom>
        </p:spPr>
        <p:txBody>
          <a:bodyPr vert="horz" lIns="90758" tIns="45380" rIns="90758" bIns="45380" rtlCol="0"/>
          <a:lstStyle>
            <a:lvl1pPr algn="r">
              <a:defRPr sz="1200"/>
            </a:lvl1pPr>
          </a:lstStyle>
          <a:p>
            <a:fld id="{B7394ACE-13BF-4784-8F62-12D5A6B49AA5}" type="datetimeFigureOut">
              <a:rPr lang="en-US" smtClean="0"/>
              <a:t>6/12/2023</a:t>
            </a:fld>
            <a:endParaRPr lang="en-US"/>
          </a:p>
        </p:txBody>
      </p:sp>
      <p:sp>
        <p:nvSpPr>
          <p:cNvPr id="4" name="Slide Image Placeholder 3"/>
          <p:cNvSpPr>
            <a:spLocks noGrp="1" noRot="1" noChangeAspect="1"/>
          </p:cNvSpPr>
          <p:nvPr>
            <p:ph type="sldImg" idx="2"/>
          </p:nvPr>
        </p:nvSpPr>
        <p:spPr>
          <a:xfrm>
            <a:off x="1398588" y="1154113"/>
            <a:ext cx="4152900" cy="3116262"/>
          </a:xfrm>
          <a:prstGeom prst="rect">
            <a:avLst/>
          </a:prstGeom>
          <a:noFill/>
          <a:ln w="12700">
            <a:solidFill>
              <a:prstClr val="black"/>
            </a:solidFill>
          </a:ln>
        </p:spPr>
        <p:txBody>
          <a:bodyPr vert="horz" lIns="90758" tIns="45380" rIns="90758" bIns="45380" rtlCol="0" anchor="ctr"/>
          <a:lstStyle/>
          <a:p>
            <a:endParaRPr lang="en-US"/>
          </a:p>
        </p:txBody>
      </p:sp>
      <p:sp>
        <p:nvSpPr>
          <p:cNvPr id="5" name="Notes Placeholder 4"/>
          <p:cNvSpPr>
            <a:spLocks noGrp="1"/>
          </p:cNvSpPr>
          <p:nvPr>
            <p:ph type="body" sz="quarter" idx="3"/>
          </p:nvPr>
        </p:nvSpPr>
        <p:spPr>
          <a:xfrm>
            <a:off x="695638" y="4444546"/>
            <a:ext cx="5558801" cy="3637020"/>
          </a:xfrm>
          <a:prstGeom prst="rect">
            <a:avLst/>
          </a:prstGeom>
        </p:spPr>
        <p:txBody>
          <a:bodyPr vert="horz" lIns="90758" tIns="45380" rIns="90758" bIns="4538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9"/>
            <a:ext cx="3012329" cy="463696"/>
          </a:xfrm>
          <a:prstGeom prst="rect">
            <a:avLst/>
          </a:prstGeom>
        </p:spPr>
        <p:txBody>
          <a:bodyPr vert="horz" lIns="90758" tIns="45380" rIns="90758" bIns="45380" rtlCol="0" anchor="b"/>
          <a:lstStyle>
            <a:lvl1pPr algn="l">
              <a:defRPr sz="1200"/>
            </a:lvl1pPr>
          </a:lstStyle>
          <a:p>
            <a:endParaRPr lang="en-US"/>
          </a:p>
        </p:txBody>
      </p:sp>
      <p:sp>
        <p:nvSpPr>
          <p:cNvPr id="7" name="Slide Number Placeholder 6"/>
          <p:cNvSpPr>
            <a:spLocks noGrp="1"/>
          </p:cNvSpPr>
          <p:nvPr>
            <p:ph type="sldNum" sz="quarter" idx="5"/>
          </p:nvPr>
        </p:nvSpPr>
        <p:spPr>
          <a:xfrm>
            <a:off x="3936174" y="8772379"/>
            <a:ext cx="3012329" cy="463696"/>
          </a:xfrm>
          <a:prstGeom prst="rect">
            <a:avLst/>
          </a:prstGeom>
        </p:spPr>
        <p:txBody>
          <a:bodyPr vert="horz" lIns="90758" tIns="45380" rIns="90758" bIns="45380" rtlCol="0" anchor="b"/>
          <a:lstStyle>
            <a:lvl1pPr algn="r">
              <a:defRPr sz="1200"/>
            </a:lvl1pPr>
          </a:lstStyle>
          <a:p>
            <a:fld id="{85B48ABB-35BA-471D-9AE4-49FE7327924D}" type="slidenum">
              <a:rPr lang="en-US" smtClean="0"/>
              <a:t>‹#›</a:t>
            </a:fld>
            <a:endParaRPr lang="en-US"/>
          </a:p>
        </p:txBody>
      </p:sp>
    </p:spTree>
    <p:extLst>
      <p:ext uri="{BB962C8B-B14F-4D97-AF65-F5344CB8AC3E}">
        <p14:creationId xmlns:p14="http://schemas.microsoft.com/office/powerpoint/2010/main" val="2292900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B48ABB-35BA-471D-9AE4-49FE7327924D}" type="slidenum">
              <a:rPr lang="en-US" smtClean="0"/>
              <a:t>2</a:t>
            </a:fld>
            <a:endParaRPr lang="en-US"/>
          </a:p>
        </p:txBody>
      </p:sp>
    </p:spTree>
    <p:extLst>
      <p:ext uri="{BB962C8B-B14F-4D97-AF65-F5344CB8AC3E}">
        <p14:creationId xmlns:p14="http://schemas.microsoft.com/office/powerpoint/2010/main" val="781407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 midpoint last year was $617,876, 3% was $734,521</a:t>
            </a:r>
            <a:endParaRPr lang="en-US" dirty="0"/>
          </a:p>
        </p:txBody>
      </p:sp>
      <p:sp>
        <p:nvSpPr>
          <p:cNvPr id="4" name="Slide Number Placeholder 3"/>
          <p:cNvSpPr>
            <a:spLocks noGrp="1"/>
          </p:cNvSpPr>
          <p:nvPr>
            <p:ph type="sldNum" sz="quarter" idx="10"/>
          </p:nvPr>
        </p:nvSpPr>
        <p:spPr/>
        <p:txBody>
          <a:bodyPr/>
          <a:lstStyle/>
          <a:p>
            <a:fld id="{85B48ABB-35BA-471D-9AE4-49FE7327924D}" type="slidenum">
              <a:rPr lang="en-US" smtClean="0"/>
              <a:t>4</a:t>
            </a:fld>
            <a:endParaRPr lang="en-US"/>
          </a:p>
        </p:txBody>
      </p:sp>
    </p:spTree>
    <p:extLst>
      <p:ext uri="{BB962C8B-B14F-4D97-AF65-F5344CB8AC3E}">
        <p14:creationId xmlns:p14="http://schemas.microsoft.com/office/powerpoint/2010/main" val="1680671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 midpoint last year was $617,876, 3% was $734,521</a:t>
            </a:r>
            <a:endParaRPr lang="en-US" dirty="0"/>
          </a:p>
        </p:txBody>
      </p:sp>
      <p:sp>
        <p:nvSpPr>
          <p:cNvPr id="4" name="Slide Number Placeholder 3"/>
          <p:cNvSpPr>
            <a:spLocks noGrp="1"/>
          </p:cNvSpPr>
          <p:nvPr>
            <p:ph type="sldNum" sz="quarter" idx="10"/>
          </p:nvPr>
        </p:nvSpPr>
        <p:spPr/>
        <p:txBody>
          <a:bodyPr/>
          <a:lstStyle/>
          <a:p>
            <a:fld id="{85B48ABB-35BA-471D-9AE4-49FE7327924D}" type="slidenum">
              <a:rPr lang="en-US" smtClean="0"/>
              <a:t>5</a:t>
            </a:fld>
            <a:endParaRPr lang="en-US"/>
          </a:p>
        </p:txBody>
      </p:sp>
    </p:spTree>
    <p:extLst>
      <p:ext uri="{BB962C8B-B14F-4D97-AF65-F5344CB8AC3E}">
        <p14:creationId xmlns:p14="http://schemas.microsoft.com/office/powerpoint/2010/main" val="252687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note about</a:t>
            </a:r>
            <a:r>
              <a:rPr lang="en-US" baseline="0" dirty="0" smtClean="0"/>
              <a:t> amount collected for PVS</a:t>
            </a:r>
            <a:endParaRPr lang="en-US" dirty="0"/>
          </a:p>
        </p:txBody>
      </p:sp>
      <p:sp>
        <p:nvSpPr>
          <p:cNvPr id="4" name="Slide Number Placeholder 3"/>
          <p:cNvSpPr>
            <a:spLocks noGrp="1"/>
          </p:cNvSpPr>
          <p:nvPr>
            <p:ph type="sldNum" sz="quarter" idx="10"/>
          </p:nvPr>
        </p:nvSpPr>
        <p:spPr/>
        <p:txBody>
          <a:bodyPr/>
          <a:lstStyle/>
          <a:p>
            <a:fld id="{85B48ABB-35BA-471D-9AE4-49FE7327924D}" type="slidenum">
              <a:rPr lang="en-US" smtClean="0"/>
              <a:t>6</a:t>
            </a:fld>
            <a:endParaRPr lang="en-US"/>
          </a:p>
        </p:txBody>
      </p:sp>
    </p:spTree>
    <p:extLst>
      <p:ext uri="{BB962C8B-B14F-4D97-AF65-F5344CB8AC3E}">
        <p14:creationId xmlns:p14="http://schemas.microsoft.com/office/powerpoint/2010/main" val="781318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B48ABB-35BA-471D-9AE4-49FE7327924D}" type="slidenum">
              <a:rPr lang="en-US" smtClean="0"/>
              <a:t>13</a:t>
            </a:fld>
            <a:endParaRPr lang="en-US"/>
          </a:p>
        </p:txBody>
      </p:sp>
    </p:spTree>
    <p:extLst>
      <p:ext uri="{BB962C8B-B14F-4D97-AF65-F5344CB8AC3E}">
        <p14:creationId xmlns:p14="http://schemas.microsoft.com/office/powerpoint/2010/main" val="3736107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 midpoint last year was $617,876, 3% was $734,521</a:t>
            </a:r>
            <a:endParaRPr lang="en-US" dirty="0"/>
          </a:p>
        </p:txBody>
      </p:sp>
      <p:sp>
        <p:nvSpPr>
          <p:cNvPr id="4" name="Slide Number Placeholder 3"/>
          <p:cNvSpPr>
            <a:spLocks noGrp="1"/>
          </p:cNvSpPr>
          <p:nvPr>
            <p:ph type="sldNum" sz="quarter" idx="10"/>
          </p:nvPr>
        </p:nvSpPr>
        <p:spPr/>
        <p:txBody>
          <a:bodyPr/>
          <a:lstStyle/>
          <a:p>
            <a:fld id="{85B48ABB-35BA-471D-9AE4-49FE7327924D}" type="slidenum">
              <a:rPr lang="en-US" smtClean="0"/>
              <a:t>14</a:t>
            </a:fld>
            <a:endParaRPr lang="en-US"/>
          </a:p>
        </p:txBody>
      </p:sp>
    </p:spTree>
    <p:extLst>
      <p:ext uri="{BB962C8B-B14F-4D97-AF65-F5344CB8AC3E}">
        <p14:creationId xmlns:p14="http://schemas.microsoft.com/office/powerpoint/2010/main" val="2430385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79525" y="1600200"/>
            <a:ext cx="7085013" cy="1066800"/>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pPr lvl="0"/>
            <a:r>
              <a:rPr lang="en-US" altLang="en-US" noProof="0" smtClean="0"/>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US" altLang="en-US"/>
          </a:p>
        </p:txBody>
      </p:sp>
      <p:sp>
        <p:nvSpPr>
          <p:cNvPr id="3077" name="Rectangle 5"/>
          <p:cNvSpPr>
            <a:spLocks noGrp="1" noChangeArrowheads="1"/>
          </p:cNvSpPr>
          <p:nvPr>
            <p:ph type="ftr" sz="quarter" idx="3"/>
          </p:nvPr>
        </p:nvSpPr>
        <p:spPr/>
        <p:txBody>
          <a:bodyPr/>
          <a:lstStyle>
            <a:lvl1pPr>
              <a:defRPr/>
            </a:lvl1pPr>
          </a:lstStyle>
          <a:p>
            <a:endParaRPr lang="en-US" altLang="en-US"/>
          </a:p>
        </p:txBody>
      </p:sp>
      <p:sp>
        <p:nvSpPr>
          <p:cNvPr id="3078" name="Rectangle 6"/>
          <p:cNvSpPr>
            <a:spLocks noGrp="1" noChangeArrowheads="1"/>
          </p:cNvSpPr>
          <p:nvPr>
            <p:ph type="sldNum" sz="quarter" idx="4"/>
          </p:nvPr>
        </p:nvSpPr>
        <p:spPr/>
        <p:txBody>
          <a:bodyPr/>
          <a:lstStyle>
            <a:lvl1pPr>
              <a:defRPr/>
            </a:lvl1pPr>
          </a:lstStyle>
          <a:p>
            <a:fld id="{4828C995-FA3A-45B5-BFC1-3AAE01F0A204}" type="slidenum">
              <a:rPr lang="en-US" altLang="en-US" smtClean="0"/>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6947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685800"/>
            <a:ext cx="1771650" cy="5440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79525" y="685800"/>
            <a:ext cx="5162550" cy="5440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116928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1635983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1566221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1766646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4221896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2639447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808003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14140400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227735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005665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26314036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664882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2758011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828265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95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846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1851638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911917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259808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83901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82103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2089396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279525" y="1600200"/>
            <a:ext cx="5257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en-US" altLang="en-US"/>
          </a:p>
        </p:txBody>
      </p:sp>
      <p:sp>
        <p:nvSpPr>
          <p:cNvPr id="1032" name="Rectangle 8"/>
          <p:cNvSpPr>
            <a:spLocks noGrp="1" noChangeArrowheads="1"/>
          </p:cNvSpPr>
          <p:nvPr>
            <p:ph type="ftr" sz="quarter" idx="3"/>
          </p:nvPr>
        </p:nvSpPr>
        <p:spPr bwMode="auto">
          <a:xfrm>
            <a:off x="3124200" y="6429375"/>
            <a:ext cx="2895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n-US" altLang="en-US"/>
          </a:p>
        </p:txBody>
      </p:sp>
      <p:sp>
        <p:nvSpPr>
          <p:cNvPr id="1033" name="Rectangle 9"/>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4828C995-FA3A-45B5-BFC1-3AAE01F0A204}"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Century Gothic" pitchFamily="34" charset="0"/>
        </a:defRPr>
      </a:lvl2pPr>
      <a:lvl3pPr algn="l" rtl="0" eaLnBrk="1" fontAlgn="base" hangingPunct="1">
        <a:spcBef>
          <a:spcPct val="0"/>
        </a:spcBef>
        <a:spcAft>
          <a:spcPct val="0"/>
        </a:spcAft>
        <a:defRPr sz="3600">
          <a:solidFill>
            <a:schemeClr val="tx2"/>
          </a:solidFill>
          <a:latin typeface="Century Gothic" pitchFamily="34" charset="0"/>
        </a:defRPr>
      </a:lvl3pPr>
      <a:lvl4pPr algn="l" rtl="0" eaLnBrk="1" fontAlgn="base" hangingPunct="1">
        <a:spcBef>
          <a:spcPct val="0"/>
        </a:spcBef>
        <a:spcAft>
          <a:spcPct val="0"/>
        </a:spcAft>
        <a:defRPr sz="3600">
          <a:solidFill>
            <a:schemeClr val="tx2"/>
          </a:solidFill>
          <a:latin typeface="Century Gothic" pitchFamily="34" charset="0"/>
        </a:defRPr>
      </a:lvl4pPr>
      <a:lvl5pPr algn="l" rtl="0" eaLnBrk="1" fontAlgn="base" hangingPunct="1">
        <a:spcBef>
          <a:spcPct val="0"/>
        </a:spcBef>
        <a:spcAft>
          <a:spcPct val="0"/>
        </a:spcAft>
        <a:defRPr sz="3600">
          <a:solidFill>
            <a:schemeClr val="tx2"/>
          </a:solidFill>
          <a:latin typeface="Century Gothic" pitchFamily="34" charset="0"/>
        </a:defRPr>
      </a:lvl5pPr>
      <a:lvl6pPr marL="457200" algn="l" rtl="0" eaLnBrk="1" fontAlgn="base" hangingPunct="1">
        <a:spcBef>
          <a:spcPct val="0"/>
        </a:spcBef>
        <a:spcAft>
          <a:spcPct val="0"/>
        </a:spcAft>
        <a:defRPr sz="3600">
          <a:solidFill>
            <a:schemeClr val="tx2"/>
          </a:solidFill>
          <a:latin typeface="Century Gothic" pitchFamily="34" charset="0"/>
        </a:defRPr>
      </a:lvl6pPr>
      <a:lvl7pPr marL="914400" algn="l" rtl="0" eaLnBrk="1" fontAlgn="base" hangingPunct="1">
        <a:spcBef>
          <a:spcPct val="0"/>
        </a:spcBef>
        <a:spcAft>
          <a:spcPct val="0"/>
        </a:spcAft>
        <a:defRPr sz="3600">
          <a:solidFill>
            <a:schemeClr val="tx2"/>
          </a:solidFill>
          <a:latin typeface="Century Gothic" pitchFamily="34" charset="0"/>
        </a:defRPr>
      </a:lvl7pPr>
      <a:lvl8pPr marL="1371600" algn="l" rtl="0" eaLnBrk="1" fontAlgn="base" hangingPunct="1">
        <a:spcBef>
          <a:spcPct val="0"/>
        </a:spcBef>
        <a:spcAft>
          <a:spcPct val="0"/>
        </a:spcAft>
        <a:defRPr sz="3600">
          <a:solidFill>
            <a:schemeClr val="tx2"/>
          </a:solidFill>
          <a:latin typeface="Century Gothic" pitchFamily="34" charset="0"/>
        </a:defRPr>
      </a:lvl8pPr>
      <a:lvl9pPr marL="1828800" algn="l" rtl="0" eaLnBrk="1" fontAlgn="base" hangingPunct="1">
        <a:spcBef>
          <a:spcPct val="0"/>
        </a:spcBef>
        <a:spcAft>
          <a:spcPct val="0"/>
        </a:spcAft>
        <a:defRPr sz="3600">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28C995-FA3A-45B5-BFC1-3AAE01F0A204}" type="slidenum">
              <a:rPr lang="en-US" altLang="en-US" smtClean="0"/>
              <a:pPr/>
              <a:t>‹#›</a:t>
            </a:fld>
            <a:endParaRPr lang="en-US" altLang="en-US"/>
          </a:p>
        </p:txBody>
      </p:sp>
    </p:spTree>
    <p:extLst>
      <p:ext uri="{BB962C8B-B14F-4D97-AF65-F5344CB8AC3E}">
        <p14:creationId xmlns:p14="http://schemas.microsoft.com/office/powerpoint/2010/main" val="3371616258"/>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2023-2024 </a:t>
            </a:r>
            <a:br>
              <a:rPr lang="en-US" dirty="0" smtClean="0"/>
            </a:br>
            <a:r>
              <a:rPr lang="en-US" dirty="0" smtClean="0"/>
              <a:t>Budget Presentation</a:t>
            </a:r>
            <a:endParaRPr lang="en-US" dirty="0"/>
          </a:p>
        </p:txBody>
      </p:sp>
      <p:sp>
        <p:nvSpPr>
          <p:cNvPr id="3" name="Subtitle 2"/>
          <p:cNvSpPr>
            <a:spLocks noGrp="1"/>
          </p:cNvSpPr>
          <p:nvPr>
            <p:ph type="subTitle" idx="1"/>
          </p:nvPr>
        </p:nvSpPr>
        <p:spPr/>
        <p:txBody>
          <a:bodyPr/>
          <a:lstStyle/>
          <a:p>
            <a:r>
              <a:rPr lang="en-US" dirty="0" smtClean="0"/>
              <a:t>June 12, 2023</a:t>
            </a:r>
            <a:endParaRPr lang="en-US" dirty="0"/>
          </a:p>
        </p:txBody>
      </p:sp>
    </p:spTree>
    <p:extLst>
      <p:ext uri="{BB962C8B-B14F-4D97-AF65-F5344CB8AC3E}">
        <p14:creationId xmlns:p14="http://schemas.microsoft.com/office/powerpoint/2010/main" val="1316974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6738" cy="609600"/>
          </a:xfrm>
        </p:spPr>
        <p:txBody>
          <a:bodyPr>
            <a:normAutofit/>
          </a:bodyPr>
          <a:lstStyle/>
          <a:p>
            <a:r>
              <a:rPr lang="en-US" dirty="0" smtClean="0"/>
              <a:t>Local Revenue</a:t>
            </a:r>
            <a:endParaRPr lang="en-US" dirty="0"/>
          </a:p>
        </p:txBody>
      </p:sp>
      <p:sp>
        <p:nvSpPr>
          <p:cNvPr id="3" name="Content Placeholder 2"/>
          <p:cNvSpPr>
            <a:spLocks noGrp="1"/>
          </p:cNvSpPr>
          <p:nvPr>
            <p:ph idx="1"/>
          </p:nvPr>
        </p:nvSpPr>
        <p:spPr>
          <a:xfrm>
            <a:off x="397669" y="1143000"/>
            <a:ext cx="8305800" cy="5486400"/>
          </a:xfrm>
        </p:spPr>
        <p:txBody>
          <a:bodyPr>
            <a:normAutofit/>
          </a:bodyPr>
          <a:lstStyle/>
          <a:p>
            <a:pPr lvl="1"/>
            <a:r>
              <a:rPr lang="en-US" sz="2400" b="1" dirty="0" smtClean="0">
                <a:latin typeface="+mj-lt"/>
              </a:rPr>
              <a:t>April 2022 </a:t>
            </a:r>
            <a:r>
              <a:rPr lang="en-US" sz="2400" b="1" dirty="0">
                <a:latin typeface="+mj-lt"/>
              </a:rPr>
              <a:t>Preliminary Taxable Value </a:t>
            </a:r>
            <a:endParaRPr lang="en-US" sz="2400" dirty="0">
              <a:latin typeface="+mj-lt"/>
            </a:endParaRPr>
          </a:p>
          <a:p>
            <a:pPr lvl="2"/>
            <a:r>
              <a:rPr lang="en-US" sz="2400" dirty="0">
                <a:latin typeface="+mj-lt"/>
              </a:rPr>
              <a:t>Johnson County - </a:t>
            </a:r>
            <a:r>
              <a:rPr lang="en-US" sz="2400" dirty="0" smtClean="0">
                <a:latin typeface="+mj-lt"/>
              </a:rPr>
              <a:t>$4,211,261,316</a:t>
            </a:r>
            <a:endParaRPr lang="en-US" sz="2400" b="1" i="0" dirty="0" smtClean="0">
              <a:solidFill>
                <a:schemeClr val="tx1"/>
              </a:solidFill>
              <a:latin typeface="+mj-lt"/>
            </a:endParaRPr>
          </a:p>
          <a:p>
            <a:pPr lvl="2"/>
            <a:r>
              <a:rPr lang="en-US" sz="2400" dirty="0" smtClean="0">
                <a:latin typeface="+mj-lt"/>
              </a:rPr>
              <a:t>Tarrant County - $2,237,317,242</a:t>
            </a:r>
            <a:endParaRPr lang="en-US" sz="2400" b="1" i="0" dirty="0" smtClean="0">
              <a:solidFill>
                <a:schemeClr val="tx1"/>
              </a:solidFill>
              <a:latin typeface="+mj-lt"/>
            </a:endParaRPr>
          </a:p>
          <a:p>
            <a:pPr lvl="2"/>
            <a:endParaRPr lang="en-US" sz="2400" b="1" i="0" dirty="0" smtClean="0">
              <a:latin typeface="+mj-lt"/>
            </a:endParaRPr>
          </a:p>
          <a:p>
            <a:pPr lvl="1"/>
            <a:r>
              <a:rPr lang="en-US" sz="2400" b="1" dirty="0" smtClean="0">
                <a:latin typeface="+mj-lt"/>
              </a:rPr>
              <a:t>July 2022 </a:t>
            </a:r>
            <a:r>
              <a:rPr lang="en-US" sz="2400" b="1" dirty="0">
                <a:latin typeface="+mj-lt"/>
              </a:rPr>
              <a:t>Certified Taxable Value </a:t>
            </a:r>
            <a:endParaRPr lang="en-US" sz="2400" dirty="0">
              <a:latin typeface="+mj-lt"/>
            </a:endParaRPr>
          </a:p>
          <a:p>
            <a:pPr lvl="2"/>
            <a:r>
              <a:rPr lang="en-US" sz="2400" dirty="0">
                <a:latin typeface="+mj-lt"/>
              </a:rPr>
              <a:t>Johnson County </a:t>
            </a:r>
            <a:r>
              <a:rPr lang="en-US" sz="2400" dirty="0" smtClean="0">
                <a:latin typeface="+mj-lt"/>
              </a:rPr>
              <a:t>- $4,308,469,450</a:t>
            </a:r>
            <a:endParaRPr lang="en-US" sz="2400" dirty="0">
              <a:latin typeface="+mj-lt"/>
            </a:endParaRPr>
          </a:p>
          <a:p>
            <a:pPr lvl="2"/>
            <a:r>
              <a:rPr lang="en-US" sz="2400" dirty="0">
                <a:latin typeface="+mj-lt"/>
              </a:rPr>
              <a:t>Tarrant County </a:t>
            </a:r>
            <a:r>
              <a:rPr lang="en-US" sz="2400" dirty="0" smtClean="0">
                <a:latin typeface="+mj-lt"/>
              </a:rPr>
              <a:t>- $2,206,345,020</a:t>
            </a:r>
            <a:endParaRPr lang="en-US" sz="2400" dirty="0">
              <a:latin typeface="+mj-lt"/>
            </a:endParaRPr>
          </a:p>
          <a:p>
            <a:pPr lvl="1"/>
            <a:endParaRPr lang="en-US" sz="2400" dirty="0" smtClean="0">
              <a:latin typeface="+mj-lt"/>
            </a:endParaRPr>
          </a:p>
          <a:p>
            <a:pPr lvl="1"/>
            <a:r>
              <a:rPr lang="en-US" sz="2400" b="1" dirty="0" smtClean="0">
                <a:latin typeface="+mj-lt"/>
              </a:rPr>
              <a:t>April 2023 </a:t>
            </a:r>
            <a:r>
              <a:rPr lang="en-US" sz="2400" b="1" dirty="0">
                <a:latin typeface="+mj-lt"/>
              </a:rPr>
              <a:t>Preliminary Taxable </a:t>
            </a:r>
            <a:r>
              <a:rPr lang="en-US" sz="2400" b="1" dirty="0" smtClean="0">
                <a:latin typeface="+mj-lt"/>
              </a:rPr>
              <a:t>Value</a:t>
            </a:r>
            <a:endParaRPr lang="en-US" sz="2400" dirty="0">
              <a:solidFill>
                <a:schemeClr val="tx1"/>
              </a:solidFill>
              <a:latin typeface="+mj-lt"/>
            </a:endParaRPr>
          </a:p>
          <a:p>
            <a:pPr lvl="2">
              <a:spcBef>
                <a:spcPts val="0"/>
              </a:spcBef>
            </a:pPr>
            <a:r>
              <a:rPr lang="en-US" sz="2400" dirty="0">
                <a:solidFill>
                  <a:schemeClr val="tx1"/>
                </a:solidFill>
                <a:latin typeface="+mj-lt"/>
              </a:rPr>
              <a:t>Johnson County - </a:t>
            </a:r>
            <a:r>
              <a:rPr lang="en-US" sz="2400" dirty="0" smtClean="0">
                <a:solidFill>
                  <a:schemeClr val="tx1"/>
                </a:solidFill>
                <a:latin typeface="+mj-lt"/>
              </a:rPr>
              <a:t>$4,434,688,961</a:t>
            </a:r>
          </a:p>
          <a:p>
            <a:pPr lvl="2">
              <a:spcBef>
                <a:spcPts val="0"/>
              </a:spcBef>
            </a:pPr>
            <a:r>
              <a:rPr lang="en-US" sz="2400" dirty="0" smtClean="0">
                <a:solidFill>
                  <a:schemeClr val="tx1"/>
                </a:solidFill>
                <a:latin typeface="+mj-lt"/>
              </a:rPr>
              <a:t>5% growth</a:t>
            </a:r>
            <a:endParaRPr lang="en-US" sz="2400" dirty="0">
              <a:solidFill>
                <a:schemeClr val="tx1"/>
              </a:solidFill>
              <a:latin typeface="+mj-lt"/>
            </a:endParaRPr>
          </a:p>
          <a:p>
            <a:pPr lvl="2"/>
            <a:endParaRPr lang="en-US" sz="2400" dirty="0" smtClean="0">
              <a:solidFill>
                <a:schemeClr val="tx1"/>
              </a:solidFill>
              <a:latin typeface="+mj-lt"/>
            </a:endParaRPr>
          </a:p>
          <a:p>
            <a:pPr lvl="2">
              <a:spcBef>
                <a:spcPts val="0"/>
              </a:spcBef>
            </a:pPr>
            <a:r>
              <a:rPr lang="en-US" sz="2400" dirty="0" smtClean="0">
                <a:solidFill>
                  <a:schemeClr val="tx1"/>
                </a:solidFill>
                <a:latin typeface="+mj-lt"/>
              </a:rPr>
              <a:t>Tarrant </a:t>
            </a:r>
            <a:r>
              <a:rPr lang="en-US" sz="2400" dirty="0">
                <a:solidFill>
                  <a:schemeClr val="tx1"/>
                </a:solidFill>
                <a:latin typeface="+mj-lt"/>
              </a:rPr>
              <a:t>County </a:t>
            </a:r>
            <a:r>
              <a:rPr lang="en-US" sz="2400" dirty="0" smtClean="0">
                <a:solidFill>
                  <a:schemeClr val="tx1"/>
                </a:solidFill>
                <a:latin typeface="+mj-lt"/>
              </a:rPr>
              <a:t>– $2,609,451,002</a:t>
            </a:r>
          </a:p>
          <a:p>
            <a:pPr lvl="2">
              <a:lnSpc>
                <a:spcPct val="110000"/>
              </a:lnSpc>
              <a:spcBef>
                <a:spcPts val="0"/>
              </a:spcBef>
            </a:pPr>
            <a:r>
              <a:rPr lang="en-US" sz="2400" dirty="0" smtClean="0">
                <a:latin typeface="+mj-lt"/>
              </a:rPr>
              <a:t>17% growth </a:t>
            </a:r>
            <a:endParaRPr lang="en-US" sz="2400" dirty="0">
              <a:latin typeface="+mj-lt"/>
            </a:endParaRPr>
          </a:p>
          <a:p>
            <a:endParaRPr lang="en-US" sz="3800" dirty="0" smtClean="0"/>
          </a:p>
        </p:txBody>
      </p:sp>
      <p:sp>
        <p:nvSpPr>
          <p:cNvPr id="4" name="Slide Number Placeholder 3"/>
          <p:cNvSpPr>
            <a:spLocks noGrp="1"/>
          </p:cNvSpPr>
          <p:nvPr>
            <p:ph type="sldNum" sz="quarter" idx="12"/>
          </p:nvPr>
        </p:nvSpPr>
        <p:spPr/>
        <p:txBody>
          <a:bodyPr/>
          <a:lstStyle/>
          <a:p>
            <a:fld id="{4828C995-FA3A-45B5-BFC1-3AAE01F0A204}" type="slidenum">
              <a:rPr lang="en-US" altLang="en-US" smtClean="0"/>
              <a:pPr/>
              <a:t>10</a:t>
            </a:fld>
            <a:endParaRPr lang="en-US" altLang="en-US"/>
          </a:p>
        </p:txBody>
      </p:sp>
    </p:spTree>
    <p:extLst>
      <p:ext uri="{BB962C8B-B14F-4D97-AF65-F5344CB8AC3E}">
        <p14:creationId xmlns:p14="http://schemas.microsoft.com/office/powerpoint/2010/main" val="982671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186738" cy="609600"/>
          </a:xfrm>
        </p:spPr>
        <p:txBody>
          <a:bodyPr>
            <a:noAutofit/>
          </a:bodyPr>
          <a:lstStyle/>
          <a:p>
            <a:r>
              <a:rPr lang="en-US" b="1" dirty="0" smtClean="0"/>
              <a:t>Enrollment/ADA Trend</a:t>
            </a:r>
            <a:endParaRPr lang="en-US" sz="4000" b="1" dirty="0"/>
          </a:p>
        </p:txBody>
      </p:sp>
      <p:sp>
        <p:nvSpPr>
          <p:cNvPr id="3" name="Slide Number Placeholder 2"/>
          <p:cNvSpPr>
            <a:spLocks noGrp="1"/>
          </p:cNvSpPr>
          <p:nvPr>
            <p:ph type="sldNum" sz="quarter" idx="12"/>
          </p:nvPr>
        </p:nvSpPr>
        <p:spPr/>
        <p:txBody>
          <a:bodyPr/>
          <a:lstStyle/>
          <a:p>
            <a:fld id="{4828C995-FA3A-45B5-BFC1-3AAE01F0A204}" type="slidenum">
              <a:rPr lang="en-US" altLang="en-US" smtClean="0"/>
              <a:pPr/>
              <a:t>11</a:t>
            </a:fld>
            <a:endParaRPr lang="en-US" altLang="en-US"/>
          </a:p>
        </p:txBody>
      </p:sp>
      <p:graphicFrame>
        <p:nvGraphicFramePr>
          <p:cNvPr id="7" name="Chart 6"/>
          <p:cNvGraphicFramePr>
            <a:graphicFrameLocks/>
          </p:cNvGraphicFramePr>
          <p:nvPr>
            <p:extLst>
              <p:ext uri="{D42A27DB-BD31-4B8C-83A1-F6EECF244321}">
                <p14:modId xmlns:p14="http://schemas.microsoft.com/office/powerpoint/2010/main" val="2486357685"/>
              </p:ext>
            </p:extLst>
          </p:nvPr>
        </p:nvGraphicFramePr>
        <p:xfrm>
          <a:off x="838200" y="1600200"/>
          <a:ext cx="70866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31681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522" y="152400"/>
            <a:ext cx="8110538" cy="533400"/>
          </a:xfrm>
        </p:spPr>
        <p:txBody>
          <a:bodyPr>
            <a:noAutofit/>
          </a:bodyPr>
          <a:lstStyle/>
          <a:p>
            <a:r>
              <a:rPr lang="en-US" sz="2800" dirty="0" smtClean="0"/>
              <a:t>General Fund – 2023-2024 Projected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9628391"/>
              </p:ext>
            </p:extLst>
          </p:nvPr>
        </p:nvGraphicFramePr>
        <p:xfrm>
          <a:off x="685798" y="697942"/>
          <a:ext cx="8153401" cy="1933067"/>
        </p:xfrm>
        <a:graphic>
          <a:graphicData uri="http://schemas.openxmlformats.org/drawingml/2006/table">
            <a:tbl>
              <a:tblPr firstRow="1" bandRow="1">
                <a:tableStyleId>{93296810-A885-4BE3-A3E7-6D5BEEA58F35}</a:tableStyleId>
              </a:tblPr>
              <a:tblGrid>
                <a:gridCol w="1768577">
                  <a:extLst>
                    <a:ext uri="{9D8B030D-6E8A-4147-A177-3AD203B41FA5}">
                      <a16:colId xmlns:a16="http://schemas.microsoft.com/office/drawing/2014/main" val="20000"/>
                    </a:ext>
                  </a:extLst>
                </a:gridCol>
                <a:gridCol w="3192412">
                  <a:extLst>
                    <a:ext uri="{9D8B030D-6E8A-4147-A177-3AD203B41FA5}">
                      <a16:colId xmlns:a16="http://schemas.microsoft.com/office/drawing/2014/main" val="1805784144"/>
                    </a:ext>
                  </a:extLst>
                </a:gridCol>
                <a:gridCol w="3192412">
                  <a:extLst>
                    <a:ext uri="{9D8B030D-6E8A-4147-A177-3AD203B41FA5}">
                      <a16:colId xmlns:a16="http://schemas.microsoft.com/office/drawing/2014/main" val="693364624"/>
                    </a:ext>
                  </a:extLst>
                </a:gridCol>
              </a:tblGrid>
              <a:tr h="470027">
                <a:tc>
                  <a:txBody>
                    <a:bodyPr/>
                    <a:lstStyle/>
                    <a:p>
                      <a:r>
                        <a:rPr lang="en-US" sz="1400" dirty="0" smtClean="0"/>
                        <a:t>Revenue</a:t>
                      </a:r>
                      <a:endParaRPr lang="en-US" sz="1400" b="1" dirty="0">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2023-24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Projected Current Law/Pennies</a:t>
                      </a:r>
                      <a:endParaRPr lang="en-US" sz="1200" b="1" dirty="0" smtClean="0">
                        <a:solidFill>
                          <a:schemeClr val="bg1"/>
                        </a:solidFill>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2023-24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Projected Pennies/Allotment</a:t>
                      </a:r>
                      <a:endParaRPr lang="en-US" sz="1200" b="1" dirty="0" smtClean="0">
                        <a:solidFill>
                          <a:schemeClr val="bg1"/>
                        </a:solidFill>
                        <a:latin typeface="+mn-lt"/>
                      </a:endParaRPr>
                    </a:p>
                  </a:txBody>
                  <a:tcPr/>
                </a:tc>
                <a:extLst>
                  <a:ext uri="{0D108BD9-81ED-4DB2-BD59-A6C34878D82A}">
                    <a16:rowId xmlns:a16="http://schemas.microsoft.com/office/drawing/2014/main" val="10000"/>
                  </a:ext>
                </a:extLst>
              </a:tr>
              <a:tr h="316833">
                <a:tc>
                  <a:txBody>
                    <a:bodyPr/>
                    <a:lstStyle/>
                    <a:p>
                      <a:r>
                        <a:rPr lang="en-US" sz="1800" dirty="0" smtClean="0"/>
                        <a:t>Local</a:t>
                      </a:r>
                      <a:endParaRPr lang="en-US" sz="1800" dirty="0">
                        <a:latin typeface="+mn-lt"/>
                      </a:endParaRPr>
                    </a:p>
                  </a:txBody>
                  <a:tcPr/>
                </a:tc>
                <a:tc>
                  <a:txBody>
                    <a:bodyPr/>
                    <a:lstStyle/>
                    <a:p>
                      <a:pPr algn="r"/>
                      <a:r>
                        <a:rPr lang="en-US" sz="1800" dirty="0" smtClean="0">
                          <a:solidFill>
                            <a:schemeClr val="tx1"/>
                          </a:solidFill>
                          <a:latin typeface="+mn-lt"/>
                        </a:rPr>
                        <a:t>63,627,248</a:t>
                      </a:r>
                      <a:endParaRPr lang="en-US" sz="1800" dirty="0">
                        <a:solidFill>
                          <a:schemeClr val="tx1"/>
                        </a:solidFill>
                        <a:latin typeface="+mn-lt"/>
                      </a:endParaRPr>
                    </a:p>
                  </a:txBody>
                  <a:tcPr/>
                </a:tc>
                <a:tc>
                  <a:txBody>
                    <a:bodyPr/>
                    <a:lstStyle/>
                    <a:p>
                      <a:pPr algn="r"/>
                      <a:r>
                        <a:rPr lang="en-US" sz="1800" dirty="0" smtClean="0">
                          <a:solidFill>
                            <a:schemeClr val="tx1"/>
                          </a:solidFill>
                          <a:latin typeface="+mn-lt"/>
                        </a:rPr>
                        <a:t>63,627,248</a:t>
                      </a:r>
                      <a:endParaRPr lang="en-US" sz="1800" dirty="0">
                        <a:solidFill>
                          <a:schemeClr val="tx1"/>
                        </a:solidFill>
                        <a:latin typeface="+mn-lt"/>
                      </a:endParaRPr>
                    </a:p>
                  </a:txBody>
                  <a:tcPr/>
                </a:tc>
                <a:extLst>
                  <a:ext uri="{0D108BD9-81ED-4DB2-BD59-A6C34878D82A}">
                    <a16:rowId xmlns:a16="http://schemas.microsoft.com/office/drawing/2014/main" val="10001"/>
                  </a:ext>
                </a:extLst>
              </a:tr>
              <a:tr h="316833">
                <a:tc>
                  <a:txBody>
                    <a:bodyPr/>
                    <a:lstStyle/>
                    <a:p>
                      <a:r>
                        <a:rPr lang="en-US" sz="1800" dirty="0" smtClean="0"/>
                        <a:t>State</a:t>
                      </a:r>
                      <a:endParaRPr lang="en-US" sz="1800" dirty="0">
                        <a:latin typeface="+mn-lt"/>
                      </a:endParaRPr>
                    </a:p>
                  </a:txBody>
                  <a:tcPr/>
                </a:tc>
                <a:tc>
                  <a:txBody>
                    <a:bodyPr/>
                    <a:lstStyle/>
                    <a:p>
                      <a:pPr algn="r"/>
                      <a:r>
                        <a:rPr lang="en-US" sz="1800" dirty="0" smtClean="0">
                          <a:solidFill>
                            <a:schemeClr val="tx1"/>
                          </a:solidFill>
                          <a:latin typeface="+mn-lt"/>
                        </a:rPr>
                        <a:t>57,015,290</a:t>
                      </a:r>
                      <a:endParaRPr lang="en-US" sz="1800" dirty="0">
                        <a:solidFill>
                          <a:schemeClr val="tx1"/>
                        </a:solidFill>
                        <a:latin typeface="+mn-lt"/>
                      </a:endParaRPr>
                    </a:p>
                  </a:txBody>
                  <a:tcPr/>
                </a:tc>
                <a:tc>
                  <a:txBody>
                    <a:bodyPr/>
                    <a:lstStyle/>
                    <a:p>
                      <a:pPr algn="r"/>
                      <a:r>
                        <a:rPr lang="en-US" sz="1800" dirty="0" smtClean="0">
                          <a:solidFill>
                            <a:schemeClr val="tx1"/>
                          </a:solidFill>
                          <a:latin typeface="+mn-lt"/>
                        </a:rPr>
                        <a:t>58,446,105</a:t>
                      </a:r>
                      <a:endParaRPr lang="en-US" sz="1800" dirty="0">
                        <a:solidFill>
                          <a:schemeClr val="tx1"/>
                        </a:solidFill>
                        <a:latin typeface="+mn-lt"/>
                      </a:endParaRPr>
                    </a:p>
                  </a:txBody>
                  <a:tcPr/>
                </a:tc>
                <a:extLst>
                  <a:ext uri="{0D108BD9-81ED-4DB2-BD59-A6C34878D82A}">
                    <a16:rowId xmlns:a16="http://schemas.microsoft.com/office/drawing/2014/main" val="10002"/>
                  </a:ext>
                </a:extLst>
              </a:tr>
              <a:tr h="316833">
                <a:tc>
                  <a:txBody>
                    <a:bodyPr/>
                    <a:lstStyle/>
                    <a:p>
                      <a:r>
                        <a:rPr lang="en-US" sz="1800" dirty="0" smtClean="0"/>
                        <a:t>Federal</a:t>
                      </a:r>
                      <a:endParaRPr lang="en-US" sz="1800" dirty="0">
                        <a:latin typeface="+mn-lt"/>
                      </a:endParaRPr>
                    </a:p>
                  </a:txBody>
                  <a:tcPr/>
                </a:tc>
                <a:tc>
                  <a:txBody>
                    <a:bodyPr/>
                    <a:lstStyle/>
                    <a:p>
                      <a:pPr algn="r"/>
                      <a:r>
                        <a:rPr lang="en-US" sz="1800" u="sng" dirty="0" smtClean="0">
                          <a:solidFill>
                            <a:schemeClr val="tx1"/>
                          </a:solidFill>
                          <a:latin typeface="+mn-lt"/>
                        </a:rPr>
                        <a:t>2,215,000</a:t>
                      </a:r>
                      <a:endParaRPr lang="en-US" sz="1800" u="sng" dirty="0">
                        <a:solidFill>
                          <a:schemeClr val="tx1"/>
                        </a:solidFill>
                        <a:latin typeface="+mn-lt"/>
                      </a:endParaRPr>
                    </a:p>
                  </a:txBody>
                  <a:tcPr/>
                </a:tc>
                <a:tc>
                  <a:txBody>
                    <a:bodyPr/>
                    <a:lstStyle/>
                    <a:p>
                      <a:pPr algn="r"/>
                      <a:r>
                        <a:rPr lang="en-US" sz="1800" u="sng" dirty="0" smtClean="0">
                          <a:solidFill>
                            <a:schemeClr val="tx1"/>
                          </a:solidFill>
                          <a:latin typeface="+mn-lt"/>
                        </a:rPr>
                        <a:t>2,215,000</a:t>
                      </a:r>
                      <a:endParaRPr lang="en-US" sz="1800" u="sng" dirty="0">
                        <a:solidFill>
                          <a:schemeClr val="tx1"/>
                        </a:solidFill>
                        <a:latin typeface="+mn-lt"/>
                      </a:endParaRPr>
                    </a:p>
                  </a:txBody>
                  <a:tcPr/>
                </a:tc>
                <a:extLst>
                  <a:ext uri="{0D108BD9-81ED-4DB2-BD59-A6C34878D82A}">
                    <a16:rowId xmlns:a16="http://schemas.microsoft.com/office/drawing/2014/main" val="10003"/>
                  </a:ext>
                </a:extLst>
              </a:tr>
              <a:tr h="316833">
                <a:tc>
                  <a:txBody>
                    <a:bodyPr/>
                    <a:lstStyle/>
                    <a:p>
                      <a:r>
                        <a:rPr lang="en-US" sz="1800" dirty="0" smtClean="0"/>
                        <a:t>Total</a:t>
                      </a:r>
                      <a:endParaRPr lang="en-US" sz="1800" dirty="0">
                        <a:latin typeface="+mn-lt"/>
                      </a:endParaRPr>
                    </a:p>
                  </a:txBody>
                  <a:tcPr/>
                </a:tc>
                <a:tc>
                  <a:txBody>
                    <a:bodyPr/>
                    <a:lstStyle/>
                    <a:p>
                      <a:pPr algn="r"/>
                      <a:r>
                        <a:rPr lang="en-US" sz="1800" dirty="0" smtClean="0">
                          <a:solidFill>
                            <a:schemeClr val="tx1"/>
                          </a:solidFill>
                          <a:latin typeface="+mn-lt"/>
                        </a:rPr>
                        <a:t>122,857,538</a:t>
                      </a:r>
                      <a:endParaRPr lang="en-US" sz="1800" dirty="0">
                        <a:solidFill>
                          <a:schemeClr val="tx1"/>
                        </a:solidFill>
                        <a:latin typeface="+mn-lt"/>
                      </a:endParaRPr>
                    </a:p>
                  </a:txBody>
                  <a:tcPr/>
                </a:tc>
                <a:tc>
                  <a:txBody>
                    <a:bodyPr/>
                    <a:lstStyle/>
                    <a:p>
                      <a:pPr algn="r"/>
                      <a:r>
                        <a:rPr lang="en-US" sz="1800" dirty="0" smtClean="0">
                          <a:solidFill>
                            <a:schemeClr val="tx1"/>
                          </a:solidFill>
                          <a:latin typeface="+mn-lt"/>
                        </a:rPr>
                        <a:t>124,288,353</a:t>
                      </a:r>
                      <a:endParaRPr lang="en-US" sz="1800" dirty="0">
                        <a:solidFill>
                          <a:schemeClr val="tx1"/>
                        </a:solidFill>
                        <a:latin typeface="+mn-lt"/>
                      </a:endParaRPr>
                    </a:p>
                  </a:txBody>
                  <a:tcPr/>
                </a:tc>
                <a:extLst>
                  <a:ext uri="{0D108BD9-81ED-4DB2-BD59-A6C34878D82A}">
                    <a16:rowId xmlns:a16="http://schemas.microsoft.com/office/drawing/2014/main" val="10004"/>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607097778"/>
              </p:ext>
            </p:extLst>
          </p:nvPr>
        </p:nvGraphicFramePr>
        <p:xfrm>
          <a:off x="685799" y="2703932"/>
          <a:ext cx="8153401" cy="3749040"/>
        </p:xfrm>
        <a:graphic>
          <a:graphicData uri="http://schemas.openxmlformats.org/drawingml/2006/table">
            <a:tbl>
              <a:tblPr firstRow="1" bandRow="1">
                <a:tableStyleId>{93296810-A885-4BE3-A3E7-6D5BEEA58F35}</a:tableStyleId>
              </a:tblPr>
              <a:tblGrid>
                <a:gridCol w="1781493">
                  <a:extLst>
                    <a:ext uri="{9D8B030D-6E8A-4147-A177-3AD203B41FA5}">
                      <a16:colId xmlns:a16="http://schemas.microsoft.com/office/drawing/2014/main" val="20000"/>
                    </a:ext>
                  </a:extLst>
                </a:gridCol>
                <a:gridCol w="3185954">
                  <a:extLst>
                    <a:ext uri="{9D8B030D-6E8A-4147-A177-3AD203B41FA5}">
                      <a16:colId xmlns:a16="http://schemas.microsoft.com/office/drawing/2014/main" val="3979779103"/>
                    </a:ext>
                  </a:extLst>
                </a:gridCol>
                <a:gridCol w="3185954">
                  <a:extLst>
                    <a:ext uri="{9D8B030D-6E8A-4147-A177-3AD203B41FA5}">
                      <a16:colId xmlns:a16="http://schemas.microsoft.com/office/drawing/2014/main" val="313055775"/>
                    </a:ext>
                  </a:extLst>
                </a:gridCol>
              </a:tblGrid>
              <a:tr h="453421">
                <a:tc>
                  <a:txBody>
                    <a:bodyPr/>
                    <a:lstStyle/>
                    <a:p>
                      <a:r>
                        <a:rPr lang="en-US" sz="1400" dirty="0" smtClean="0"/>
                        <a:t>Expenses</a:t>
                      </a:r>
                      <a:endParaRPr lang="en-US" sz="14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2023-24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Projected Current Law/Pennies</a:t>
                      </a:r>
                      <a:endParaRPr lang="en-US" sz="1200" b="1" dirty="0" smtClean="0">
                        <a:solidFill>
                          <a:schemeClr val="bg1"/>
                        </a:solidFill>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2023-24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Projected Pennies/Allotment</a:t>
                      </a:r>
                      <a:endParaRPr lang="en-US" sz="1200" b="1" dirty="0" smtClean="0">
                        <a:solidFill>
                          <a:schemeClr val="tx1"/>
                        </a:solidFill>
                      </a:endParaRPr>
                    </a:p>
                  </a:txBody>
                  <a:tcPr/>
                </a:tc>
                <a:extLst>
                  <a:ext uri="{0D108BD9-81ED-4DB2-BD59-A6C34878D82A}">
                    <a16:rowId xmlns:a16="http://schemas.microsoft.com/office/drawing/2014/main" val="10000"/>
                  </a:ext>
                </a:extLst>
              </a:tr>
              <a:tr h="362737">
                <a:tc>
                  <a:txBody>
                    <a:bodyPr/>
                    <a:lstStyle/>
                    <a:p>
                      <a:r>
                        <a:rPr lang="en-US" sz="1800" dirty="0" smtClean="0"/>
                        <a:t>Payroll</a:t>
                      </a:r>
                      <a:endParaRPr lang="en-US" sz="1800" dirty="0"/>
                    </a:p>
                  </a:txBody>
                  <a:tcPr/>
                </a:tc>
                <a:tc>
                  <a:txBody>
                    <a:bodyPr/>
                    <a:lstStyle/>
                    <a:p>
                      <a:pPr algn="r"/>
                      <a:r>
                        <a:rPr lang="en-US" sz="1800" dirty="0" smtClean="0">
                          <a:solidFill>
                            <a:schemeClr val="tx1"/>
                          </a:solidFill>
                        </a:rPr>
                        <a:t>99,282,198</a:t>
                      </a:r>
                      <a:endParaRPr lang="en-US" sz="1800" dirty="0">
                        <a:solidFill>
                          <a:schemeClr val="tx1"/>
                        </a:solidFill>
                      </a:endParaRPr>
                    </a:p>
                  </a:txBody>
                  <a:tcPr/>
                </a:tc>
                <a:tc>
                  <a:txBody>
                    <a:bodyPr/>
                    <a:lstStyle/>
                    <a:p>
                      <a:pPr algn="r"/>
                      <a:r>
                        <a:rPr lang="en-US" sz="1800" dirty="0" smtClean="0">
                          <a:solidFill>
                            <a:schemeClr val="tx1"/>
                          </a:solidFill>
                        </a:rPr>
                        <a:t>100,141,107</a:t>
                      </a:r>
                      <a:endParaRPr lang="en-US" sz="1800" dirty="0">
                        <a:solidFill>
                          <a:schemeClr val="tx1"/>
                        </a:solidFill>
                      </a:endParaRPr>
                    </a:p>
                  </a:txBody>
                  <a:tcPr/>
                </a:tc>
                <a:extLst>
                  <a:ext uri="{0D108BD9-81ED-4DB2-BD59-A6C34878D82A}">
                    <a16:rowId xmlns:a16="http://schemas.microsoft.com/office/drawing/2014/main" val="10001"/>
                  </a:ext>
                </a:extLst>
              </a:tr>
              <a:tr h="362737">
                <a:tc>
                  <a:txBody>
                    <a:bodyPr/>
                    <a:lstStyle/>
                    <a:p>
                      <a:r>
                        <a:rPr lang="en-US" sz="1800" dirty="0" smtClean="0"/>
                        <a:t>Cont. Services</a:t>
                      </a:r>
                      <a:endParaRPr lang="en-US" sz="1800" dirty="0"/>
                    </a:p>
                  </a:txBody>
                  <a:tcPr/>
                </a:tc>
                <a:tc>
                  <a:txBody>
                    <a:bodyPr/>
                    <a:lstStyle/>
                    <a:p>
                      <a:pPr algn="r"/>
                      <a:r>
                        <a:rPr lang="en-US" sz="1800" dirty="0" smtClean="0"/>
                        <a:t>14,293,631</a:t>
                      </a:r>
                      <a:endParaRPr lang="en-US" sz="1800" dirty="0"/>
                    </a:p>
                  </a:txBody>
                  <a:tcPr/>
                </a:tc>
                <a:tc>
                  <a:txBody>
                    <a:bodyPr/>
                    <a:lstStyle/>
                    <a:p>
                      <a:pPr algn="r"/>
                      <a:r>
                        <a:rPr lang="en-US" sz="1800" dirty="0" smtClean="0"/>
                        <a:t>14,562,039</a:t>
                      </a:r>
                      <a:endParaRPr lang="en-US" sz="1800" dirty="0"/>
                    </a:p>
                  </a:txBody>
                  <a:tcPr/>
                </a:tc>
                <a:extLst>
                  <a:ext uri="{0D108BD9-81ED-4DB2-BD59-A6C34878D82A}">
                    <a16:rowId xmlns:a16="http://schemas.microsoft.com/office/drawing/2014/main" val="10002"/>
                  </a:ext>
                </a:extLst>
              </a:tr>
              <a:tr h="362737">
                <a:tc>
                  <a:txBody>
                    <a:bodyPr/>
                    <a:lstStyle/>
                    <a:p>
                      <a:r>
                        <a:rPr lang="en-US" sz="1800" dirty="0" smtClean="0"/>
                        <a:t>Supplies</a:t>
                      </a:r>
                      <a:endParaRPr lang="en-US" sz="1800" dirty="0"/>
                    </a:p>
                  </a:txBody>
                  <a:tcPr/>
                </a:tc>
                <a:tc>
                  <a:txBody>
                    <a:bodyPr/>
                    <a:lstStyle/>
                    <a:p>
                      <a:pPr algn="r"/>
                      <a:r>
                        <a:rPr lang="en-US" sz="1800" dirty="0" smtClean="0"/>
                        <a:t>5,106,968</a:t>
                      </a:r>
                      <a:endParaRPr lang="en-US" sz="1800" dirty="0"/>
                    </a:p>
                  </a:txBody>
                  <a:tcPr/>
                </a:tc>
                <a:tc>
                  <a:txBody>
                    <a:bodyPr/>
                    <a:lstStyle/>
                    <a:p>
                      <a:pPr algn="r"/>
                      <a:r>
                        <a:rPr lang="en-US" sz="1800" dirty="0" smtClean="0"/>
                        <a:t>5,393,508</a:t>
                      </a:r>
                      <a:endParaRPr lang="en-US" sz="1800" dirty="0"/>
                    </a:p>
                  </a:txBody>
                  <a:tcPr/>
                </a:tc>
                <a:extLst>
                  <a:ext uri="{0D108BD9-81ED-4DB2-BD59-A6C34878D82A}">
                    <a16:rowId xmlns:a16="http://schemas.microsoft.com/office/drawing/2014/main" val="10003"/>
                  </a:ext>
                </a:extLst>
              </a:tr>
              <a:tr h="362737">
                <a:tc>
                  <a:txBody>
                    <a:bodyPr/>
                    <a:lstStyle/>
                    <a:p>
                      <a:r>
                        <a:rPr lang="en-US" sz="1800" dirty="0" smtClean="0"/>
                        <a:t>Misc. Operating</a:t>
                      </a:r>
                      <a:endParaRPr lang="en-US" sz="1800" dirty="0"/>
                    </a:p>
                  </a:txBody>
                  <a:tcPr/>
                </a:tc>
                <a:tc>
                  <a:txBody>
                    <a:bodyPr/>
                    <a:lstStyle/>
                    <a:p>
                      <a:pPr algn="r"/>
                      <a:r>
                        <a:rPr lang="en-US" sz="1800" dirty="0" smtClean="0"/>
                        <a:t>3,804,158</a:t>
                      </a:r>
                      <a:endParaRPr lang="en-US" sz="1800" dirty="0"/>
                    </a:p>
                  </a:txBody>
                  <a:tcPr/>
                </a:tc>
                <a:tc>
                  <a:txBody>
                    <a:bodyPr/>
                    <a:lstStyle/>
                    <a:p>
                      <a:pPr algn="r"/>
                      <a:r>
                        <a:rPr lang="en-US" sz="1800" dirty="0" smtClean="0"/>
                        <a:t>3,820,008</a:t>
                      </a:r>
                      <a:endParaRPr lang="en-US" sz="1800" dirty="0"/>
                    </a:p>
                  </a:txBody>
                  <a:tcPr/>
                </a:tc>
                <a:extLst>
                  <a:ext uri="{0D108BD9-81ED-4DB2-BD59-A6C34878D82A}">
                    <a16:rowId xmlns:a16="http://schemas.microsoft.com/office/drawing/2014/main" val="10004"/>
                  </a:ext>
                </a:extLst>
              </a:tr>
              <a:tr h="362737">
                <a:tc>
                  <a:txBody>
                    <a:bodyPr/>
                    <a:lstStyle/>
                    <a:p>
                      <a:r>
                        <a:rPr lang="en-US" sz="1800" dirty="0" smtClean="0"/>
                        <a:t>Debt Service*</a:t>
                      </a:r>
                      <a:endParaRPr lang="en-US" sz="1800" dirty="0"/>
                    </a:p>
                  </a:txBody>
                  <a:tcPr/>
                </a:tc>
                <a:tc>
                  <a:txBody>
                    <a:bodyPr/>
                    <a:lstStyle/>
                    <a:p>
                      <a:pPr algn="r"/>
                      <a:r>
                        <a:rPr lang="en-US" sz="1800" u="none" dirty="0" smtClean="0"/>
                        <a:t>0</a:t>
                      </a:r>
                      <a:endParaRPr lang="en-US" sz="1800" u="none" dirty="0"/>
                    </a:p>
                  </a:txBody>
                  <a:tcPr/>
                </a:tc>
                <a:tc>
                  <a:txBody>
                    <a:bodyPr/>
                    <a:lstStyle/>
                    <a:p>
                      <a:pPr algn="r"/>
                      <a:r>
                        <a:rPr lang="en-US" sz="1800" u="none" dirty="0" smtClean="0"/>
                        <a:t>0</a:t>
                      </a:r>
                      <a:endParaRPr lang="en-US" sz="1800" u="none" dirty="0"/>
                    </a:p>
                  </a:txBody>
                  <a:tcPr/>
                </a:tc>
                <a:extLst>
                  <a:ext uri="{0D108BD9-81ED-4DB2-BD59-A6C34878D82A}">
                    <a16:rowId xmlns:a16="http://schemas.microsoft.com/office/drawing/2014/main" val="10005"/>
                  </a:ext>
                </a:extLst>
              </a:tr>
              <a:tr h="362737">
                <a:tc>
                  <a:txBody>
                    <a:bodyPr/>
                    <a:lstStyle/>
                    <a:p>
                      <a:r>
                        <a:rPr lang="en-US" sz="1800" dirty="0" smtClean="0"/>
                        <a:t>Capital Outlay</a:t>
                      </a:r>
                      <a:endParaRPr lang="en-US" sz="1800" dirty="0"/>
                    </a:p>
                  </a:txBody>
                  <a:tcPr/>
                </a:tc>
                <a:tc>
                  <a:txBody>
                    <a:bodyPr/>
                    <a:lstStyle/>
                    <a:p>
                      <a:pPr algn="r"/>
                      <a:r>
                        <a:rPr lang="en-US" sz="1800" u="sng" dirty="0" smtClean="0"/>
                        <a:t>164,550</a:t>
                      </a:r>
                      <a:endParaRPr lang="en-US" sz="1800" u="sng" dirty="0"/>
                    </a:p>
                  </a:txBody>
                  <a:tcPr/>
                </a:tc>
                <a:tc>
                  <a:txBody>
                    <a:bodyPr/>
                    <a:lstStyle/>
                    <a:p>
                      <a:pPr algn="r"/>
                      <a:r>
                        <a:rPr lang="en-US" sz="1800" u="sng" dirty="0" smtClean="0"/>
                        <a:t>303,396</a:t>
                      </a:r>
                      <a:endParaRPr lang="en-US" sz="1800" u="sng" dirty="0"/>
                    </a:p>
                  </a:txBody>
                  <a:tcPr/>
                </a:tc>
                <a:extLst>
                  <a:ext uri="{0D108BD9-81ED-4DB2-BD59-A6C34878D82A}">
                    <a16:rowId xmlns:a16="http://schemas.microsoft.com/office/drawing/2014/main" val="10006"/>
                  </a:ext>
                </a:extLst>
              </a:tr>
              <a:tr h="362737">
                <a:tc>
                  <a:txBody>
                    <a:bodyPr/>
                    <a:lstStyle/>
                    <a:p>
                      <a:r>
                        <a:rPr lang="en-US" sz="1800" dirty="0" smtClean="0"/>
                        <a:t>Total</a:t>
                      </a:r>
                      <a:endParaRPr lang="en-US" sz="1800" dirty="0"/>
                    </a:p>
                  </a:txBody>
                  <a:tcPr/>
                </a:tc>
                <a:tc>
                  <a:txBody>
                    <a:bodyPr/>
                    <a:lstStyle/>
                    <a:p>
                      <a:pPr algn="r"/>
                      <a:r>
                        <a:rPr lang="en-US" sz="1800" u="none" dirty="0" smtClean="0"/>
                        <a:t>122,651,505</a:t>
                      </a:r>
                      <a:endParaRPr lang="en-US" sz="1800" u="none" dirty="0"/>
                    </a:p>
                  </a:txBody>
                  <a:tcPr/>
                </a:tc>
                <a:tc>
                  <a:txBody>
                    <a:bodyPr/>
                    <a:lstStyle/>
                    <a:p>
                      <a:pPr algn="r"/>
                      <a:r>
                        <a:rPr lang="en-US" sz="1800" u="none" dirty="0" smtClean="0"/>
                        <a:t>124,220,058</a:t>
                      </a:r>
                      <a:endParaRPr lang="en-US" sz="1800" u="none" dirty="0"/>
                    </a:p>
                  </a:txBody>
                  <a:tcPr/>
                </a:tc>
                <a:extLst>
                  <a:ext uri="{0D108BD9-81ED-4DB2-BD59-A6C34878D82A}">
                    <a16:rowId xmlns:a16="http://schemas.microsoft.com/office/drawing/2014/main" val="276979326"/>
                  </a:ext>
                </a:extLst>
              </a:tr>
              <a:tr h="362737">
                <a:tc>
                  <a:txBody>
                    <a:bodyPr/>
                    <a:lstStyle/>
                    <a:p>
                      <a:endParaRPr lang="en-US" sz="1800" dirty="0"/>
                    </a:p>
                  </a:txBody>
                  <a:tcPr/>
                </a:tc>
                <a:tc>
                  <a:txBody>
                    <a:bodyPr/>
                    <a:lstStyle/>
                    <a:p>
                      <a:pPr algn="r"/>
                      <a:endParaRPr lang="en-US" sz="1800" u="none" dirty="0"/>
                    </a:p>
                  </a:txBody>
                  <a:tcPr/>
                </a:tc>
                <a:tc>
                  <a:txBody>
                    <a:bodyPr/>
                    <a:lstStyle/>
                    <a:p>
                      <a:pPr algn="r"/>
                      <a:endParaRPr lang="en-US" sz="1800" u="none" dirty="0"/>
                    </a:p>
                  </a:txBody>
                  <a:tcPr/>
                </a:tc>
                <a:extLst>
                  <a:ext uri="{0D108BD9-81ED-4DB2-BD59-A6C34878D82A}">
                    <a16:rowId xmlns:a16="http://schemas.microsoft.com/office/drawing/2014/main" val="698873682"/>
                  </a:ext>
                </a:extLst>
              </a:tr>
              <a:tr h="302281">
                <a:tc>
                  <a:txBody>
                    <a:bodyPr/>
                    <a:lstStyle/>
                    <a:p>
                      <a:r>
                        <a:rPr lang="en-US" sz="1800" dirty="0" smtClean="0"/>
                        <a:t>Excess/Deficit</a:t>
                      </a:r>
                      <a:endParaRPr lang="en-US" sz="1800" dirty="0"/>
                    </a:p>
                  </a:txBody>
                  <a:tcPr/>
                </a:tc>
                <a:tc>
                  <a:txBody>
                    <a:bodyPr/>
                    <a:lstStyle/>
                    <a:p>
                      <a:pPr algn="r"/>
                      <a:r>
                        <a:rPr lang="en-US" sz="1800" u="none" smtClean="0"/>
                        <a:t>206,033</a:t>
                      </a:r>
                      <a:endParaRPr lang="en-US" sz="1800" u="none" dirty="0"/>
                    </a:p>
                  </a:txBody>
                  <a:tcPr/>
                </a:tc>
                <a:tc>
                  <a:txBody>
                    <a:bodyPr/>
                    <a:lstStyle/>
                    <a:p>
                      <a:pPr algn="r"/>
                      <a:r>
                        <a:rPr lang="en-US" sz="1800" u="none" dirty="0" smtClean="0"/>
                        <a:t>68,295</a:t>
                      </a:r>
                      <a:endParaRPr lang="en-US" sz="1800" u="none" dirty="0"/>
                    </a:p>
                  </a:txBody>
                  <a:tcPr/>
                </a:tc>
                <a:extLst>
                  <a:ext uri="{0D108BD9-81ED-4DB2-BD59-A6C34878D82A}">
                    <a16:rowId xmlns:a16="http://schemas.microsoft.com/office/drawing/2014/main" val="4102593081"/>
                  </a:ext>
                </a:extLst>
              </a:tr>
            </a:tbl>
          </a:graphicData>
        </a:graphic>
      </p:graphicFrame>
      <p:sp>
        <p:nvSpPr>
          <p:cNvPr id="3" name="TextBox 2"/>
          <p:cNvSpPr txBox="1"/>
          <p:nvPr/>
        </p:nvSpPr>
        <p:spPr>
          <a:xfrm>
            <a:off x="375718" y="6481914"/>
            <a:ext cx="8077342" cy="276999"/>
          </a:xfrm>
          <a:prstGeom prst="rect">
            <a:avLst/>
          </a:prstGeom>
          <a:noFill/>
        </p:spPr>
        <p:txBody>
          <a:bodyPr wrap="square" rtlCol="0">
            <a:spAutoFit/>
          </a:bodyPr>
          <a:lstStyle/>
          <a:p>
            <a:r>
              <a:rPr lang="en-US" sz="1200" dirty="0" smtClean="0"/>
              <a:t>*Debt Service will change by reclassification due to GASB 87 and 96</a:t>
            </a:r>
            <a:endParaRPr lang="en-US" sz="1200" dirty="0"/>
          </a:p>
        </p:txBody>
      </p:sp>
      <p:sp>
        <p:nvSpPr>
          <p:cNvPr id="6" name="Slide Number Placeholder 5"/>
          <p:cNvSpPr>
            <a:spLocks noGrp="1"/>
          </p:cNvSpPr>
          <p:nvPr>
            <p:ph type="sldNum" sz="quarter" idx="12"/>
          </p:nvPr>
        </p:nvSpPr>
        <p:spPr/>
        <p:txBody>
          <a:bodyPr/>
          <a:lstStyle/>
          <a:p>
            <a:fld id="{4828C995-FA3A-45B5-BFC1-3AAE01F0A204}" type="slidenum">
              <a:rPr lang="en-US" altLang="en-US" smtClean="0"/>
              <a:pPr/>
              <a:t>12</a:t>
            </a:fld>
            <a:endParaRPr lang="en-US" altLang="en-US"/>
          </a:p>
        </p:txBody>
      </p:sp>
    </p:spTree>
    <p:extLst>
      <p:ext uri="{BB962C8B-B14F-4D97-AF65-F5344CB8AC3E}">
        <p14:creationId xmlns:p14="http://schemas.microsoft.com/office/powerpoint/2010/main" val="4055304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Fixed Costs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6458662"/>
              </p:ext>
            </p:extLst>
          </p:nvPr>
        </p:nvGraphicFramePr>
        <p:xfrm>
          <a:off x="628650" y="1371599"/>
          <a:ext cx="7886700" cy="3380106"/>
        </p:xfrm>
        <a:graphic>
          <a:graphicData uri="http://schemas.openxmlformats.org/drawingml/2006/table">
            <a:tbl>
              <a:tblPr firstRow="1" bandRow="1">
                <a:tableStyleId>{93296810-A885-4BE3-A3E7-6D5BEEA58F35}</a:tableStyleId>
              </a:tblPr>
              <a:tblGrid>
                <a:gridCol w="4171950">
                  <a:extLst>
                    <a:ext uri="{9D8B030D-6E8A-4147-A177-3AD203B41FA5}">
                      <a16:colId xmlns:a16="http://schemas.microsoft.com/office/drawing/2014/main" val="3191952696"/>
                    </a:ext>
                  </a:extLst>
                </a:gridCol>
                <a:gridCol w="1085850">
                  <a:extLst>
                    <a:ext uri="{9D8B030D-6E8A-4147-A177-3AD203B41FA5}">
                      <a16:colId xmlns:a16="http://schemas.microsoft.com/office/drawing/2014/main" val="2546719950"/>
                    </a:ext>
                  </a:extLst>
                </a:gridCol>
                <a:gridCol w="2628900">
                  <a:extLst>
                    <a:ext uri="{9D8B030D-6E8A-4147-A177-3AD203B41FA5}">
                      <a16:colId xmlns:a16="http://schemas.microsoft.com/office/drawing/2014/main" val="508157680"/>
                    </a:ext>
                  </a:extLst>
                </a:gridCol>
              </a:tblGrid>
              <a:tr h="446511">
                <a:tc>
                  <a:txBody>
                    <a:bodyPr/>
                    <a:lstStyle/>
                    <a:p>
                      <a:r>
                        <a:rPr lang="en-US" sz="1800" dirty="0" smtClean="0"/>
                        <a:t>Description</a:t>
                      </a:r>
                      <a:endParaRPr lang="en-US" sz="1800" dirty="0"/>
                    </a:p>
                  </a:txBody>
                  <a:tcPr/>
                </a:tc>
                <a:tc>
                  <a:txBody>
                    <a:bodyPr/>
                    <a:lstStyle/>
                    <a:p>
                      <a:r>
                        <a:rPr lang="en-US" sz="1800" baseline="0" dirty="0" smtClean="0"/>
                        <a:t>Increase</a:t>
                      </a:r>
                      <a:endParaRPr lang="en-US" sz="1800" dirty="0"/>
                    </a:p>
                  </a:txBody>
                  <a:tcPr/>
                </a:tc>
                <a:tc>
                  <a:txBody>
                    <a:bodyPr/>
                    <a:lstStyle/>
                    <a:p>
                      <a:r>
                        <a:rPr lang="en-US" sz="1800" dirty="0" smtClean="0"/>
                        <a:t>Budget Impact</a:t>
                      </a:r>
                      <a:endParaRPr lang="en-US" sz="1800" dirty="0"/>
                    </a:p>
                  </a:txBody>
                  <a:tcPr/>
                </a:tc>
                <a:extLst>
                  <a:ext uri="{0D108BD9-81ED-4DB2-BD59-A6C34878D82A}">
                    <a16:rowId xmlns:a16="http://schemas.microsoft.com/office/drawing/2014/main" val="1870407490"/>
                  </a:ext>
                </a:extLst>
              </a:tr>
              <a:tr h="446511">
                <a:tc>
                  <a:txBody>
                    <a:bodyPr/>
                    <a:lstStyle/>
                    <a:p>
                      <a:r>
                        <a:rPr lang="en-US" sz="2000" dirty="0" smtClean="0"/>
                        <a:t>Insurance</a:t>
                      </a:r>
                      <a:endParaRPr lang="en-US" sz="2000" dirty="0"/>
                    </a:p>
                  </a:txBody>
                  <a:tcPr/>
                </a:tc>
                <a:tc>
                  <a:txBody>
                    <a:bodyPr/>
                    <a:lstStyle/>
                    <a:p>
                      <a:r>
                        <a:rPr lang="en-US" sz="2000" dirty="0" smtClean="0"/>
                        <a:t>25%</a:t>
                      </a:r>
                      <a:endParaRPr lang="en-US" sz="2000" dirty="0"/>
                    </a:p>
                  </a:txBody>
                  <a:tcPr/>
                </a:tc>
                <a:tc>
                  <a:txBody>
                    <a:bodyPr/>
                    <a:lstStyle/>
                    <a:p>
                      <a:r>
                        <a:rPr lang="en-US" sz="2000" dirty="0" smtClean="0"/>
                        <a:t>$425,000</a:t>
                      </a:r>
                      <a:endParaRPr lang="en-US" sz="2000" dirty="0"/>
                    </a:p>
                  </a:txBody>
                  <a:tcPr/>
                </a:tc>
                <a:extLst>
                  <a:ext uri="{0D108BD9-81ED-4DB2-BD59-A6C34878D82A}">
                    <a16:rowId xmlns:a16="http://schemas.microsoft.com/office/drawing/2014/main" val="260267854"/>
                  </a:ext>
                </a:extLst>
              </a:tr>
              <a:tr h="446511">
                <a:tc>
                  <a:txBody>
                    <a:bodyPr/>
                    <a:lstStyle/>
                    <a:p>
                      <a:r>
                        <a:rPr lang="en-US" sz="2000" dirty="0" smtClean="0"/>
                        <a:t>Utilities</a:t>
                      </a:r>
                      <a:endParaRPr lang="en-US" sz="2000" dirty="0"/>
                    </a:p>
                  </a:txBody>
                  <a:tcPr/>
                </a:tc>
                <a:tc>
                  <a:txBody>
                    <a:bodyPr/>
                    <a:lstStyle/>
                    <a:p>
                      <a:r>
                        <a:rPr lang="en-US" sz="2000" dirty="0" smtClean="0"/>
                        <a:t>20%</a:t>
                      </a:r>
                      <a:endParaRPr lang="en-US" sz="2000" dirty="0"/>
                    </a:p>
                  </a:txBody>
                  <a:tcPr/>
                </a:tc>
                <a:tc>
                  <a:txBody>
                    <a:bodyPr/>
                    <a:lstStyle/>
                    <a:p>
                      <a:r>
                        <a:rPr lang="en-US" sz="2000" dirty="0" smtClean="0"/>
                        <a:t>$496,000</a:t>
                      </a:r>
                      <a:endParaRPr lang="en-US" sz="2000" dirty="0"/>
                    </a:p>
                  </a:txBody>
                  <a:tcPr/>
                </a:tc>
                <a:extLst>
                  <a:ext uri="{0D108BD9-81ED-4DB2-BD59-A6C34878D82A}">
                    <a16:rowId xmlns:a16="http://schemas.microsoft.com/office/drawing/2014/main" val="1496130484"/>
                  </a:ext>
                </a:extLst>
              </a:tr>
              <a:tr h="446511">
                <a:tc>
                  <a:txBody>
                    <a:bodyPr/>
                    <a:lstStyle/>
                    <a:p>
                      <a:r>
                        <a:rPr lang="en-US" sz="2000" dirty="0" smtClean="0"/>
                        <a:t>Tax Costs</a:t>
                      </a:r>
                      <a:endParaRPr lang="en-US" sz="2000" dirty="0"/>
                    </a:p>
                  </a:txBody>
                  <a:tcPr/>
                </a:tc>
                <a:tc>
                  <a:txBody>
                    <a:bodyPr/>
                    <a:lstStyle/>
                    <a:p>
                      <a:r>
                        <a:rPr lang="en-US" sz="2000" dirty="0" smtClean="0"/>
                        <a:t>11%</a:t>
                      </a:r>
                      <a:endParaRPr lang="en-US" sz="2000" dirty="0"/>
                    </a:p>
                  </a:txBody>
                  <a:tcPr/>
                </a:tc>
                <a:tc>
                  <a:txBody>
                    <a:bodyPr/>
                    <a:lstStyle/>
                    <a:p>
                      <a:r>
                        <a:rPr lang="en-US" sz="2000" dirty="0" smtClean="0"/>
                        <a:t>$70,000</a:t>
                      </a:r>
                      <a:endParaRPr lang="en-US" sz="2000" dirty="0"/>
                    </a:p>
                  </a:txBody>
                  <a:tcPr/>
                </a:tc>
                <a:extLst>
                  <a:ext uri="{0D108BD9-81ED-4DB2-BD59-A6C34878D82A}">
                    <a16:rowId xmlns:a16="http://schemas.microsoft.com/office/drawing/2014/main" val="1015901139"/>
                  </a:ext>
                </a:extLst>
              </a:tr>
              <a:tr h="446511">
                <a:tc>
                  <a:txBody>
                    <a:bodyPr/>
                    <a:lstStyle/>
                    <a:p>
                      <a:r>
                        <a:rPr lang="en-US" sz="2000" dirty="0" smtClean="0"/>
                        <a:t>Busing</a:t>
                      </a:r>
                      <a:endParaRPr lang="en-US" sz="2000" dirty="0"/>
                    </a:p>
                  </a:txBody>
                  <a:tcPr/>
                </a:tc>
                <a:tc>
                  <a:txBody>
                    <a:bodyPr/>
                    <a:lstStyle/>
                    <a:p>
                      <a:r>
                        <a:rPr lang="en-US" sz="2000" dirty="0" smtClean="0"/>
                        <a:t>5.8%</a:t>
                      </a:r>
                      <a:endParaRPr lang="en-US" sz="2000" dirty="0"/>
                    </a:p>
                  </a:txBody>
                  <a:tcPr/>
                </a:tc>
                <a:tc>
                  <a:txBody>
                    <a:bodyPr/>
                    <a:lstStyle/>
                    <a:p>
                      <a:r>
                        <a:rPr lang="en-US" sz="2000" dirty="0" smtClean="0"/>
                        <a:t>$250,000</a:t>
                      </a:r>
                      <a:endParaRPr lang="en-US" sz="2000" dirty="0"/>
                    </a:p>
                  </a:txBody>
                  <a:tcPr/>
                </a:tc>
                <a:extLst>
                  <a:ext uri="{0D108BD9-81ED-4DB2-BD59-A6C34878D82A}">
                    <a16:rowId xmlns:a16="http://schemas.microsoft.com/office/drawing/2014/main" val="786459261"/>
                  </a:ext>
                </a:extLst>
              </a:tr>
              <a:tr h="446511">
                <a:tc>
                  <a:txBody>
                    <a:bodyPr/>
                    <a:lstStyle/>
                    <a:p>
                      <a:r>
                        <a:rPr lang="en-US" sz="2000" dirty="0" smtClean="0"/>
                        <a:t>District Contracts (Skyward, Service Center, Waste,</a:t>
                      </a:r>
                      <a:r>
                        <a:rPr lang="en-US" sz="2000" baseline="0" dirty="0" smtClean="0"/>
                        <a:t> License Agreements)</a:t>
                      </a:r>
                      <a:endParaRPr lang="en-US" sz="2000" dirty="0"/>
                    </a:p>
                  </a:txBody>
                  <a:tcPr/>
                </a:tc>
                <a:tc>
                  <a:txBody>
                    <a:bodyPr/>
                    <a:lstStyle/>
                    <a:p>
                      <a:r>
                        <a:rPr lang="en-US" sz="2000" dirty="0" smtClean="0"/>
                        <a:t>3-5%</a:t>
                      </a:r>
                      <a:endParaRPr lang="en-US" sz="2000" dirty="0"/>
                    </a:p>
                  </a:txBody>
                  <a:tcPr/>
                </a:tc>
                <a:tc>
                  <a:txBody>
                    <a:bodyPr/>
                    <a:lstStyle/>
                    <a:p>
                      <a:r>
                        <a:rPr lang="en-US" sz="2000" dirty="0" smtClean="0"/>
                        <a:t>$175,000</a:t>
                      </a:r>
                      <a:endParaRPr lang="en-US" sz="2000" dirty="0"/>
                    </a:p>
                  </a:txBody>
                  <a:tcPr/>
                </a:tc>
                <a:extLst>
                  <a:ext uri="{0D108BD9-81ED-4DB2-BD59-A6C34878D82A}">
                    <a16:rowId xmlns:a16="http://schemas.microsoft.com/office/drawing/2014/main" val="3276729749"/>
                  </a:ext>
                </a:extLst>
              </a:tr>
              <a:tr h="446511">
                <a:tc>
                  <a:txBody>
                    <a:bodyPr/>
                    <a:lstStyle/>
                    <a:p>
                      <a:endParaRPr lang="en-US" sz="2000" dirty="0"/>
                    </a:p>
                  </a:txBody>
                  <a:tcPr/>
                </a:tc>
                <a:tc>
                  <a:txBody>
                    <a:bodyPr/>
                    <a:lstStyle/>
                    <a:p>
                      <a:endParaRPr lang="en-US" sz="2000" dirty="0"/>
                    </a:p>
                  </a:txBody>
                  <a:tcPr/>
                </a:tc>
                <a:tc>
                  <a:txBody>
                    <a:bodyPr/>
                    <a:lstStyle/>
                    <a:p>
                      <a:r>
                        <a:rPr lang="en-US" sz="2000" dirty="0" smtClean="0"/>
                        <a:t>$1,416,000</a:t>
                      </a:r>
                      <a:endParaRPr lang="en-US" sz="2000" dirty="0"/>
                    </a:p>
                  </a:txBody>
                  <a:tcPr/>
                </a:tc>
                <a:extLst>
                  <a:ext uri="{0D108BD9-81ED-4DB2-BD59-A6C34878D82A}">
                    <a16:rowId xmlns:a16="http://schemas.microsoft.com/office/drawing/2014/main" val="1610291263"/>
                  </a:ext>
                </a:extLst>
              </a:tr>
            </a:tbl>
          </a:graphicData>
        </a:graphic>
      </p:graphicFrame>
      <p:sp>
        <p:nvSpPr>
          <p:cNvPr id="3" name="Slide Number Placeholder 2"/>
          <p:cNvSpPr>
            <a:spLocks noGrp="1"/>
          </p:cNvSpPr>
          <p:nvPr>
            <p:ph type="sldNum" sz="quarter" idx="12"/>
          </p:nvPr>
        </p:nvSpPr>
        <p:spPr/>
        <p:txBody>
          <a:bodyPr/>
          <a:lstStyle/>
          <a:p>
            <a:fld id="{4828C995-FA3A-45B5-BFC1-3AAE01F0A204}" type="slidenum">
              <a:rPr lang="en-US" altLang="en-US" smtClean="0"/>
              <a:pPr/>
              <a:t>13</a:t>
            </a:fld>
            <a:endParaRPr lang="en-US" altLang="en-US"/>
          </a:p>
        </p:txBody>
      </p:sp>
    </p:spTree>
    <p:extLst>
      <p:ext uri="{BB962C8B-B14F-4D97-AF65-F5344CB8AC3E}">
        <p14:creationId xmlns:p14="http://schemas.microsoft.com/office/powerpoint/2010/main" val="45095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25474"/>
          </a:xfrm>
        </p:spPr>
        <p:txBody>
          <a:bodyPr>
            <a:normAutofit/>
          </a:bodyPr>
          <a:lstStyle/>
          <a:p>
            <a:r>
              <a:rPr lang="en-US" dirty="0" smtClean="0"/>
              <a:t>Budget Considerations</a:t>
            </a:r>
            <a:endParaRPr lang="en-US" dirty="0"/>
          </a:p>
        </p:txBody>
      </p:sp>
      <p:sp>
        <p:nvSpPr>
          <p:cNvPr id="3" name="Content Placeholder 2"/>
          <p:cNvSpPr>
            <a:spLocks noGrp="1"/>
          </p:cNvSpPr>
          <p:nvPr>
            <p:ph idx="1"/>
          </p:nvPr>
        </p:nvSpPr>
        <p:spPr>
          <a:xfrm>
            <a:off x="628650" y="990601"/>
            <a:ext cx="7886700" cy="5186362"/>
          </a:xfrm>
        </p:spPr>
        <p:txBody>
          <a:bodyPr>
            <a:normAutofit lnSpcReduction="10000"/>
          </a:bodyPr>
          <a:lstStyle/>
          <a:p>
            <a:r>
              <a:rPr lang="en-US" sz="3200" dirty="0" smtClean="0">
                <a:latin typeface="+mj-lt"/>
              </a:rPr>
              <a:t>Payroll</a:t>
            </a:r>
          </a:p>
          <a:p>
            <a:pPr lvl="1"/>
            <a:r>
              <a:rPr lang="en-US" sz="2800" dirty="0" smtClean="0">
                <a:latin typeface="+mj-lt"/>
              </a:rPr>
              <a:t>Teacher/Nurse/Librarian/SSO </a:t>
            </a:r>
          </a:p>
          <a:p>
            <a:pPr lvl="2"/>
            <a:r>
              <a:rPr lang="en-US" sz="2500" dirty="0" smtClean="0">
                <a:latin typeface="+mj-lt"/>
              </a:rPr>
              <a:t>Starting pay $59,000</a:t>
            </a:r>
          </a:p>
          <a:p>
            <a:pPr lvl="2"/>
            <a:r>
              <a:rPr lang="en-US" sz="2500" dirty="0" smtClean="0">
                <a:latin typeface="+mj-lt"/>
              </a:rPr>
              <a:t>$1,200 Increase</a:t>
            </a:r>
          </a:p>
          <a:p>
            <a:pPr lvl="2"/>
            <a:r>
              <a:rPr lang="en-US" sz="2500" dirty="0" smtClean="0">
                <a:latin typeface="+mj-lt"/>
              </a:rPr>
              <a:t>ESSER $1,500 retention and sign on</a:t>
            </a:r>
          </a:p>
          <a:p>
            <a:pPr lvl="2"/>
            <a:endParaRPr lang="en-US" sz="2500" dirty="0" smtClean="0">
              <a:latin typeface="+mj-lt"/>
            </a:endParaRPr>
          </a:p>
          <a:p>
            <a:pPr lvl="1"/>
            <a:r>
              <a:rPr lang="en-US" sz="2800" dirty="0" smtClean="0">
                <a:latin typeface="+mj-lt"/>
              </a:rPr>
              <a:t>Non-Teacher </a:t>
            </a:r>
          </a:p>
          <a:p>
            <a:pPr lvl="2"/>
            <a:r>
              <a:rPr lang="en-US" sz="2500" dirty="0" smtClean="0">
                <a:latin typeface="+mj-lt"/>
              </a:rPr>
              <a:t>3% of midpoint and market adjustments for paras, special education high needs areas and auxiliary.  </a:t>
            </a:r>
          </a:p>
          <a:p>
            <a:pPr lvl="2"/>
            <a:r>
              <a:rPr lang="en-US" sz="2500" dirty="0" smtClean="0">
                <a:latin typeface="+mj-lt"/>
              </a:rPr>
              <a:t>Partial grant funding (224, 282)</a:t>
            </a:r>
          </a:p>
          <a:p>
            <a:pPr lvl="2"/>
            <a:r>
              <a:rPr lang="en-US" sz="2500" dirty="0">
                <a:latin typeface="+mj-lt"/>
              </a:rPr>
              <a:t>ESSER $1,500/$500 retention and sign on</a:t>
            </a:r>
            <a:endParaRPr lang="en-US" sz="2500" dirty="0" smtClean="0">
              <a:latin typeface="+mj-lt"/>
            </a:endParaRPr>
          </a:p>
          <a:p>
            <a:pPr lvl="2"/>
            <a:endParaRPr lang="en-US" sz="2500" dirty="0" smtClean="0">
              <a:latin typeface="+mj-lt"/>
            </a:endParaRPr>
          </a:p>
          <a:p>
            <a:pPr lvl="1"/>
            <a:r>
              <a:rPr lang="en-US" sz="2800" dirty="0" smtClean="0">
                <a:latin typeface="+mj-lt"/>
              </a:rPr>
              <a:t>Compensation study</a:t>
            </a:r>
          </a:p>
          <a:p>
            <a:pPr marL="342900" lvl="1" indent="0">
              <a:buNone/>
            </a:pPr>
            <a:endParaRPr lang="en-US" sz="2800" dirty="0">
              <a:solidFill>
                <a:prstClr val="black"/>
              </a:solidFill>
              <a:latin typeface="Calibri Light" panose="020F0302020204030204"/>
            </a:endParaRPr>
          </a:p>
          <a:p>
            <a:pPr lvl="1"/>
            <a:endParaRPr lang="en-US" sz="2800" dirty="0" smtClean="0">
              <a:latin typeface="+mj-lt"/>
            </a:endParaRPr>
          </a:p>
          <a:p>
            <a:pPr lvl="2"/>
            <a:endParaRPr lang="en-US" sz="2500" dirty="0">
              <a:latin typeface="+mj-lt"/>
            </a:endParaRPr>
          </a:p>
          <a:p>
            <a:pPr marL="342900" lvl="1" indent="0">
              <a:buNone/>
            </a:pPr>
            <a:endParaRPr lang="en-US" sz="2800" dirty="0" smtClean="0">
              <a:latin typeface="+mj-lt"/>
            </a:endParaRPr>
          </a:p>
          <a:p>
            <a:pPr marL="342900" lvl="1" indent="0">
              <a:buNone/>
            </a:pPr>
            <a:endParaRPr lang="en-US" sz="2800" dirty="0" smtClean="0">
              <a:latin typeface="+mj-lt"/>
            </a:endParaRPr>
          </a:p>
          <a:p>
            <a:pPr lvl="2"/>
            <a:endParaRPr lang="en-US" sz="2500" dirty="0" smtClean="0">
              <a:latin typeface="+mj-lt"/>
            </a:endParaRPr>
          </a:p>
          <a:p>
            <a:pPr marL="685800" lvl="2" indent="0">
              <a:buNone/>
            </a:pPr>
            <a:endParaRPr lang="en-US" sz="2500" dirty="0" smtClean="0">
              <a:latin typeface="+mj-lt"/>
            </a:endParaRPr>
          </a:p>
          <a:p>
            <a:pPr marL="342900" lvl="1" indent="0">
              <a:buNone/>
            </a:pPr>
            <a:endParaRPr lang="en-US" sz="3100" dirty="0" smtClean="0">
              <a:latin typeface="+mj-lt"/>
            </a:endParaRPr>
          </a:p>
          <a:p>
            <a:pPr marL="685800" lvl="2" indent="0">
              <a:buNone/>
            </a:pPr>
            <a:endParaRPr lang="en-US" sz="2500" dirty="0" smtClean="0">
              <a:latin typeface="+mj-lt"/>
            </a:endParaRPr>
          </a:p>
        </p:txBody>
      </p:sp>
      <p:sp>
        <p:nvSpPr>
          <p:cNvPr id="4" name="Slide Number Placeholder 3"/>
          <p:cNvSpPr>
            <a:spLocks noGrp="1"/>
          </p:cNvSpPr>
          <p:nvPr>
            <p:ph type="sldNum" sz="quarter" idx="12"/>
          </p:nvPr>
        </p:nvSpPr>
        <p:spPr/>
        <p:txBody>
          <a:bodyPr/>
          <a:lstStyle/>
          <a:p>
            <a:fld id="{4828C995-FA3A-45B5-BFC1-3AAE01F0A204}" type="slidenum">
              <a:rPr lang="en-US" altLang="en-US" smtClean="0"/>
              <a:pPr/>
              <a:t>14</a:t>
            </a:fld>
            <a:endParaRPr lang="en-US" altLang="en-US"/>
          </a:p>
        </p:txBody>
      </p:sp>
    </p:spTree>
    <p:extLst>
      <p:ext uri="{BB962C8B-B14F-4D97-AF65-F5344CB8AC3E}">
        <p14:creationId xmlns:p14="http://schemas.microsoft.com/office/powerpoint/2010/main" val="1157579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628650" y="228600"/>
            <a:ext cx="6858000" cy="457200"/>
          </a:xfrm>
        </p:spPr>
        <p:txBody>
          <a:bodyPr>
            <a:normAutofit/>
          </a:bodyPr>
          <a:lstStyle/>
          <a:p>
            <a:pPr algn="l"/>
            <a:r>
              <a:rPr lang="en-US" sz="2400" dirty="0" smtClean="0">
                <a:latin typeface="+mj-lt"/>
              </a:rPr>
              <a:t>Teacher Matrix</a:t>
            </a:r>
            <a:endParaRPr lang="en-US" sz="2400" dirty="0">
              <a:latin typeface="+mj-lt"/>
            </a:endParaRPr>
          </a:p>
        </p:txBody>
      </p:sp>
      <p:sp>
        <p:nvSpPr>
          <p:cNvPr id="5" name="Slide Number Placeholder 4"/>
          <p:cNvSpPr>
            <a:spLocks noGrp="1"/>
          </p:cNvSpPr>
          <p:nvPr>
            <p:ph type="sldNum" sz="quarter" idx="12"/>
          </p:nvPr>
        </p:nvSpPr>
        <p:spPr/>
        <p:txBody>
          <a:bodyPr/>
          <a:lstStyle/>
          <a:p>
            <a:fld id="{4828C995-FA3A-45B5-BFC1-3AAE01F0A204}" type="slidenum">
              <a:rPr lang="en-US" altLang="en-US" smtClean="0"/>
              <a:pPr/>
              <a:t>15</a:t>
            </a:fld>
            <a:endParaRPr lang="en-US" altLang="en-US"/>
          </a:p>
        </p:txBody>
      </p:sp>
      <p:graphicFrame>
        <p:nvGraphicFramePr>
          <p:cNvPr id="3" name="Object 2"/>
          <p:cNvGraphicFramePr>
            <a:graphicFrameLocks noChangeAspect="1"/>
          </p:cNvGraphicFramePr>
          <p:nvPr>
            <p:extLst>
              <p:ext uri="{D42A27DB-BD31-4B8C-83A1-F6EECF244321}">
                <p14:modId xmlns:p14="http://schemas.microsoft.com/office/powerpoint/2010/main" val="1479159173"/>
              </p:ext>
            </p:extLst>
          </p:nvPr>
        </p:nvGraphicFramePr>
        <p:xfrm>
          <a:off x="1295400" y="762000"/>
          <a:ext cx="6019800" cy="5710238"/>
        </p:xfrm>
        <a:graphic>
          <a:graphicData uri="http://schemas.openxmlformats.org/presentationml/2006/ole">
            <mc:AlternateContent xmlns:mc="http://schemas.openxmlformats.org/markup-compatibility/2006">
              <mc:Choice xmlns:v="urn:schemas-microsoft-com:vml" Requires="v">
                <p:oleObj spid="_x0000_s12329" name="Worksheet" r:id="rId3" imgW="5486352" imgH="6086572" progId="Excel.Sheet.12">
                  <p:embed/>
                </p:oleObj>
              </mc:Choice>
              <mc:Fallback>
                <p:oleObj name="Worksheet" r:id="rId3" imgW="5486352" imgH="6086572" progId="Excel.Sheet.12">
                  <p:embed/>
                  <p:pic>
                    <p:nvPicPr>
                      <p:cNvPr id="0" name=""/>
                      <p:cNvPicPr/>
                      <p:nvPr/>
                    </p:nvPicPr>
                    <p:blipFill>
                      <a:blip r:embed="rId4"/>
                      <a:stretch>
                        <a:fillRect/>
                      </a:stretch>
                    </p:blipFill>
                    <p:spPr>
                      <a:xfrm>
                        <a:off x="1295400" y="762000"/>
                        <a:ext cx="6019800" cy="5710238"/>
                      </a:xfrm>
                      <a:prstGeom prst="rect">
                        <a:avLst/>
                      </a:prstGeom>
                    </p:spPr>
                  </p:pic>
                </p:oleObj>
              </mc:Fallback>
            </mc:AlternateContent>
          </a:graphicData>
        </a:graphic>
      </p:graphicFrame>
    </p:spTree>
    <p:extLst>
      <p:ext uri="{BB962C8B-B14F-4D97-AF65-F5344CB8AC3E}">
        <p14:creationId xmlns:p14="http://schemas.microsoft.com/office/powerpoint/2010/main" val="1319948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86738" cy="838200"/>
          </a:xfrm>
        </p:spPr>
        <p:txBody>
          <a:bodyPr>
            <a:noAutofit/>
          </a:bodyPr>
          <a:lstStyle/>
          <a:p>
            <a:r>
              <a:rPr lang="en-US" sz="3600" dirty="0" smtClean="0"/>
              <a:t>Food Service</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9052342"/>
              </p:ext>
            </p:extLst>
          </p:nvPr>
        </p:nvGraphicFramePr>
        <p:xfrm>
          <a:off x="457199" y="1080516"/>
          <a:ext cx="8077201" cy="2103120"/>
        </p:xfrm>
        <a:graphic>
          <a:graphicData uri="http://schemas.openxmlformats.org/drawingml/2006/table">
            <a:tbl>
              <a:tblPr firstRow="1" bandRow="1">
                <a:tableStyleId>{93296810-A885-4BE3-A3E7-6D5BEEA58F35}</a:tableStyleId>
              </a:tblPr>
              <a:tblGrid>
                <a:gridCol w="1887197">
                  <a:extLst>
                    <a:ext uri="{9D8B030D-6E8A-4147-A177-3AD203B41FA5}">
                      <a16:colId xmlns:a16="http://schemas.microsoft.com/office/drawing/2014/main" val="20000"/>
                    </a:ext>
                  </a:extLst>
                </a:gridCol>
                <a:gridCol w="2151404">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gridCol w="2019300">
                  <a:extLst>
                    <a:ext uri="{9D8B030D-6E8A-4147-A177-3AD203B41FA5}">
                      <a16:colId xmlns:a16="http://schemas.microsoft.com/office/drawing/2014/main" val="656731910"/>
                    </a:ext>
                  </a:extLst>
                </a:gridCol>
              </a:tblGrid>
              <a:tr h="330200">
                <a:tc>
                  <a:txBody>
                    <a:bodyPr/>
                    <a:lstStyle/>
                    <a:p>
                      <a:r>
                        <a:rPr lang="en-US" sz="1800" dirty="0" smtClean="0"/>
                        <a:t>Revenue</a:t>
                      </a:r>
                      <a:endParaRPr lang="en-US" sz="1800" b="1" dirty="0"/>
                    </a:p>
                  </a:txBody>
                  <a:tcPr/>
                </a:tc>
                <a:tc>
                  <a:txBody>
                    <a:bodyPr/>
                    <a:lstStyle/>
                    <a:p>
                      <a:pPr algn="ctr"/>
                      <a:r>
                        <a:rPr lang="en-US" sz="1800" dirty="0" smtClean="0"/>
                        <a:t>2022-23</a:t>
                      </a:r>
                    </a:p>
                    <a:p>
                      <a:pPr algn="ctr"/>
                      <a:r>
                        <a:rPr lang="en-US" sz="1800" dirty="0" smtClean="0"/>
                        <a:t>Revised Budget</a:t>
                      </a:r>
                      <a:endParaRPr lang="en-US" sz="1800" b="1" dirty="0"/>
                    </a:p>
                  </a:txBody>
                  <a:tcPr/>
                </a:tc>
                <a:tc>
                  <a:txBody>
                    <a:bodyPr/>
                    <a:lstStyle/>
                    <a:p>
                      <a:pPr algn="ctr"/>
                      <a:r>
                        <a:rPr lang="en-US" sz="1800" dirty="0" smtClean="0"/>
                        <a:t>2022-23 </a:t>
                      </a:r>
                    </a:p>
                    <a:p>
                      <a:pPr algn="ctr"/>
                      <a:r>
                        <a:rPr lang="en-US" sz="1800" dirty="0" smtClean="0"/>
                        <a:t>Estimated</a:t>
                      </a:r>
                      <a:r>
                        <a:rPr lang="en-US" sz="1800" baseline="0" dirty="0" smtClean="0"/>
                        <a:t> Finish</a:t>
                      </a:r>
                      <a:endParaRPr lang="en-US" sz="1800" b="1" dirty="0"/>
                    </a:p>
                  </a:txBody>
                  <a:tcPr/>
                </a:tc>
                <a:tc>
                  <a:txBody>
                    <a:bodyPr/>
                    <a:lstStyle/>
                    <a:p>
                      <a:pPr algn="ctr"/>
                      <a:r>
                        <a:rPr lang="en-US" sz="1800" dirty="0" smtClean="0"/>
                        <a:t>2023-24 </a:t>
                      </a:r>
                    </a:p>
                    <a:p>
                      <a:pPr algn="ctr"/>
                      <a:r>
                        <a:rPr lang="en-US" sz="1800" dirty="0" smtClean="0"/>
                        <a:t>Projected</a:t>
                      </a:r>
                      <a:endParaRPr lang="en-US" sz="1800" b="1" dirty="0" smtClean="0"/>
                    </a:p>
                  </a:txBody>
                  <a:tcPr/>
                </a:tc>
                <a:extLst>
                  <a:ext uri="{0D108BD9-81ED-4DB2-BD59-A6C34878D82A}">
                    <a16:rowId xmlns:a16="http://schemas.microsoft.com/office/drawing/2014/main" val="10000"/>
                  </a:ext>
                </a:extLst>
              </a:tr>
              <a:tr h="330200">
                <a:tc>
                  <a:txBody>
                    <a:bodyPr/>
                    <a:lstStyle/>
                    <a:p>
                      <a:r>
                        <a:rPr lang="en-US" sz="1800" dirty="0" smtClean="0"/>
                        <a:t>Local</a:t>
                      </a:r>
                      <a:endParaRPr lang="en-US" sz="1800" dirty="0"/>
                    </a:p>
                  </a:txBody>
                  <a:tcPr/>
                </a:tc>
                <a:tc>
                  <a:txBody>
                    <a:bodyPr/>
                    <a:lstStyle/>
                    <a:p>
                      <a:pPr algn="r"/>
                      <a:r>
                        <a:rPr lang="en-US" sz="1800" dirty="0" smtClean="0"/>
                        <a:t>3,025,000</a:t>
                      </a:r>
                      <a:endParaRPr lang="en-US" sz="1800" dirty="0"/>
                    </a:p>
                  </a:txBody>
                  <a:tcPr/>
                </a:tc>
                <a:tc>
                  <a:txBody>
                    <a:bodyPr/>
                    <a:lstStyle/>
                    <a:p>
                      <a:pPr algn="r"/>
                      <a:r>
                        <a:rPr lang="en-US" sz="1800" dirty="0" smtClean="0"/>
                        <a:t>2,921,416</a:t>
                      </a:r>
                      <a:endParaRPr lang="en-US" sz="1800" dirty="0"/>
                    </a:p>
                  </a:txBody>
                  <a:tcPr/>
                </a:tc>
                <a:tc>
                  <a:txBody>
                    <a:bodyPr/>
                    <a:lstStyle/>
                    <a:p>
                      <a:pPr algn="r"/>
                      <a:r>
                        <a:rPr lang="en-US" sz="1800" dirty="0" smtClean="0">
                          <a:solidFill>
                            <a:schemeClr val="tx1"/>
                          </a:solidFill>
                        </a:rPr>
                        <a:t>2,952,000</a:t>
                      </a:r>
                      <a:endParaRPr lang="en-US" sz="1800" dirty="0">
                        <a:solidFill>
                          <a:schemeClr val="tx1"/>
                        </a:solidFill>
                      </a:endParaRPr>
                    </a:p>
                  </a:txBody>
                  <a:tcPr/>
                </a:tc>
                <a:extLst>
                  <a:ext uri="{0D108BD9-81ED-4DB2-BD59-A6C34878D82A}">
                    <a16:rowId xmlns:a16="http://schemas.microsoft.com/office/drawing/2014/main" val="10001"/>
                  </a:ext>
                </a:extLst>
              </a:tr>
              <a:tr h="330200">
                <a:tc>
                  <a:txBody>
                    <a:bodyPr/>
                    <a:lstStyle/>
                    <a:p>
                      <a:r>
                        <a:rPr lang="en-US" sz="1800" dirty="0" smtClean="0"/>
                        <a:t>State</a:t>
                      </a:r>
                      <a:endParaRPr lang="en-US" sz="1800" dirty="0"/>
                    </a:p>
                  </a:txBody>
                  <a:tcPr/>
                </a:tc>
                <a:tc>
                  <a:txBody>
                    <a:bodyPr/>
                    <a:lstStyle/>
                    <a:p>
                      <a:pPr algn="r"/>
                      <a:r>
                        <a:rPr lang="en-US" sz="1800" dirty="0" smtClean="0"/>
                        <a:t>125,000</a:t>
                      </a:r>
                      <a:endParaRPr lang="en-US" sz="1800" dirty="0"/>
                    </a:p>
                  </a:txBody>
                  <a:tcPr/>
                </a:tc>
                <a:tc>
                  <a:txBody>
                    <a:bodyPr/>
                    <a:lstStyle/>
                    <a:p>
                      <a:pPr algn="r"/>
                      <a:r>
                        <a:rPr lang="en-US" sz="1800" dirty="0" smtClean="0"/>
                        <a:t>117,837</a:t>
                      </a:r>
                      <a:endParaRPr lang="en-US" sz="1800" dirty="0"/>
                    </a:p>
                  </a:txBody>
                  <a:tcPr/>
                </a:tc>
                <a:tc>
                  <a:txBody>
                    <a:bodyPr/>
                    <a:lstStyle/>
                    <a:p>
                      <a:pPr algn="r"/>
                      <a:r>
                        <a:rPr lang="en-US" sz="1800" dirty="0" smtClean="0">
                          <a:solidFill>
                            <a:schemeClr val="tx1"/>
                          </a:solidFill>
                        </a:rPr>
                        <a:t>125,000</a:t>
                      </a:r>
                      <a:endParaRPr lang="en-US" sz="1800" dirty="0">
                        <a:solidFill>
                          <a:schemeClr val="tx1"/>
                        </a:solidFill>
                      </a:endParaRPr>
                    </a:p>
                  </a:txBody>
                  <a:tcPr/>
                </a:tc>
                <a:extLst>
                  <a:ext uri="{0D108BD9-81ED-4DB2-BD59-A6C34878D82A}">
                    <a16:rowId xmlns:a16="http://schemas.microsoft.com/office/drawing/2014/main" val="10002"/>
                  </a:ext>
                </a:extLst>
              </a:tr>
              <a:tr h="330200">
                <a:tc>
                  <a:txBody>
                    <a:bodyPr/>
                    <a:lstStyle/>
                    <a:p>
                      <a:r>
                        <a:rPr lang="en-US" sz="1800" dirty="0" smtClean="0"/>
                        <a:t>Federal</a:t>
                      </a:r>
                      <a:endParaRPr lang="en-US" sz="1800" dirty="0"/>
                    </a:p>
                  </a:txBody>
                  <a:tcPr/>
                </a:tc>
                <a:tc>
                  <a:txBody>
                    <a:bodyPr/>
                    <a:lstStyle/>
                    <a:p>
                      <a:pPr algn="r"/>
                      <a:r>
                        <a:rPr lang="en-US" sz="1800" u="sng" dirty="0" smtClean="0"/>
                        <a:t>3,500,000</a:t>
                      </a:r>
                      <a:endParaRPr lang="en-US" sz="1800" u="sng" dirty="0"/>
                    </a:p>
                  </a:txBody>
                  <a:tcPr/>
                </a:tc>
                <a:tc>
                  <a:txBody>
                    <a:bodyPr/>
                    <a:lstStyle/>
                    <a:p>
                      <a:pPr algn="r"/>
                      <a:r>
                        <a:rPr lang="en-US" sz="1800" u="sng" dirty="0" smtClean="0"/>
                        <a:t>4,366,881</a:t>
                      </a:r>
                      <a:endParaRPr lang="en-US" sz="1800" u="sng" dirty="0"/>
                    </a:p>
                  </a:txBody>
                  <a:tcPr/>
                </a:tc>
                <a:tc>
                  <a:txBody>
                    <a:bodyPr/>
                    <a:lstStyle/>
                    <a:p>
                      <a:pPr algn="r"/>
                      <a:r>
                        <a:rPr lang="en-US" sz="1800" u="sng" dirty="0" smtClean="0"/>
                        <a:t>4,454,407</a:t>
                      </a:r>
                      <a:endParaRPr lang="en-US" sz="1800" u="sng" dirty="0"/>
                    </a:p>
                  </a:txBody>
                  <a:tcPr/>
                </a:tc>
                <a:extLst>
                  <a:ext uri="{0D108BD9-81ED-4DB2-BD59-A6C34878D82A}">
                    <a16:rowId xmlns:a16="http://schemas.microsoft.com/office/drawing/2014/main" val="10003"/>
                  </a:ext>
                </a:extLst>
              </a:tr>
              <a:tr h="330200">
                <a:tc>
                  <a:txBody>
                    <a:bodyPr/>
                    <a:lstStyle/>
                    <a:p>
                      <a:r>
                        <a:rPr lang="en-US" sz="1800" dirty="0" smtClean="0"/>
                        <a:t>Total</a:t>
                      </a:r>
                      <a:endParaRPr lang="en-US" sz="1800" dirty="0"/>
                    </a:p>
                  </a:txBody>
                  <a:tcPr/>
                </a:tc>
                <a:tc>
                  <a:txBody>
                    <a:bodyPr/>
                    <a:lstStyle/>
                    <a:p>
                      <a:pPr algn="r"/>
                      <a:r>
                        <a:rPr lang="en-US" sz="1800" dirty="0" smtClean="0"/>
                        <a:t>6,650,000</a:t>
                      </a:r>
                      <a:endParaRPr lang="en-US" sz="1800" dirty="0"/>
                    </a:p>
                  </a:txBody>
                  <a:tcPr/>
                </a:tc>
                <a:tc>
                  <a:txBody>
                    <a:bodyPr/>
                    <a:lstStyle/>
                    <a:p>
                      <a:pPr algn="r"/>
                      <a:r>
                        <a:rPr lang="en-US" sz="1800" dirty="0" smtClean="0"/>
                        <a:t>7,406,134</a:t>
                      </a:r>
                      <a:endParaRPr lang="en-US" sz="1800" dirty="0"/>
                    </a:p>
                  </a:txBody>
                  <a:tcPr/>
                </a:tc>
                <a:tc>
                  <a:txBody>
                    <a:bodyPr/>
                    <a:lstStyle/>
                    <a:p>
                      <a:pPr algn="r"/>
                      <a:r>
                        <a:rPr lang="en-US" sz="1800" dirty="0" smtClean="0"/>
                        <a:t>7,531,407</a:t>
                      </a:r>
                      <a:endParaRPr lang="en-US" sz="1800" dirty="0"/>
                    </a:p>
                  </a:txBody>
                  <a:tcPr/>
                </a:tc>
                <a:extLst>
                  <a:ext uri="{0D108BD9-81ED-4DB2-BD59-A6C34878D82A}">
                    <a16:rowId xmlns:a16="http://schemas.microsoft.com/office/drawing/2014/main" val="10004"/>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041733772"/>
              </p:ext>
            </p:extLst>
          </p:nvPr>
        </p:nvGraphicFramePr>
        <p:xfrm>
          <a:off x="429767" y="3252216"/>
          <a:ext cx="8115299" cy="2468880"/>
        </p:xfrm>
        <a:graphic>
          <a:graphicData uri="http://schemas.openxmlformats.org/drawingml/2006/table">
            <a:tbl>
              <a:tblPr firstRow="1" bandRow="1">
                <a:tableStyleId>{93296810-A885-4BE3-A3E7-6D5BEEA58F35}</a:tableStyleId>
              </a:tblPr>
              <a:tblGrid>
                <a:gridCol w="1896098">
                  <a:extLst>
                    <a:ext uri="{9D8B030D-6E8A-4147-A177-3AD203B41FA5}">
                      <a16:colId xmlns:a16="http://schemas.microsoft.com/office/drawing/2014/main" val="20000"/>
                    </a:ext>
                  </a:extLst>
                </a:gridCol>
                <a:gridCol w="2161552">
                  <a:extLst>
                    <a:ext uri="{9D8B030D-6E8A-4147-A177-3AD203B41FA5}">
                      <a16:colId xmlns:a16="http://schemas.microsoft.com/office/drawing/2014/main" val="20001"/>
                    </a:ext>
                  </a:extLst>
                </a:gridCol>
                <a:gridCol w="2028824">
                  <a:extLst>
                    <a:ext uri="{9D8B030D-6E8A-4147-A177-3AD203B41FA5}">
                      <a16:colId xmlns:a16="http://schemas.microsoft.com/office/drawing/2014/main" val="20002"/>
                    </a:ext>
                  </a:extLst>
                </a:gridCol>
                <a:gridCol w="2028825">
                  <a:extLst>
                    <a:ext uri="{9D8B030D-6E8A-4147-A177-3AD203B41FA5}">
                      <a16:colId xmlns:a16="http://schemas.microsoft.com/office/drawing/2014/main" val="2911947517"/>
                    </a:ext>
                  </a:extLst>
                </a:gridCol>
              </a:tblGrid>
              <a:tr h="577327">
                <a:tc>
                  <a:txBody>
                    <a:bodyPr/>
                    <a:lstStyle/>
                    <a:p>
                      <a:r>
                        <a:rPr lang="en-US" sz="1600" dirty="0" smtClean="0"/>
                        <a:t>Expenses</a:t>
                      </a:r>
                      <a:endParaRPr lang="en-US" sz="1600" b="0" dirty="0"/>
                    </a:p>
                  </a:txBody>
                  <a:tcPr/>
                </a:tc>
                <a:tc>
                  <a:txBody>
                    <a:bodyPr/>
                    <a:lstStyle/>
                    <a:p>
                      <a:pPr algn="ctr"/>
                      <a:r>
                        <a:rPr lang="en-US" sz="1800" dirty="0" smtClean="0"/>
                        <a:t>2022-23</a:t>
                      </a:r>
                    </a:p>
                    <a:p>
                      <a:pPr algn="ctr"/>
                      <a:r>
                        <a:rPr lang="en-US" sz="1800" dirty="0" smtClean="0"/>
                        <a:t>Revised Budget</a:t>
                      </a:r>
                      <a:endParaRPr lang="en-US" sz="1800" b="1" dirty="0"/>
                    </a:p>
                  </a:txBody>
                  <a:tcPr/>
                </a:tc>
                <a:tc>
                  <a:txBody>
                    <a:bodyPr/>
                    <a:lstStyle/>
                    <a:p>
                      <a:pPr algn="ctr"/>
                      <a:r>
                        <a:rPr lang="en-US" sz="1800" dirty="0" smtClean="0"/>
                        <a:t>2022-23</a:t>
                      </a:r>
                    </a:p>
                    <a:p>
                      <a:pPr algn="ctr"/>
                      <a:r>
                        <a:rPr lang="en-US" sz="1800" dirty="0" smtClean="0"/>
                        <a:t>Estimated</a:t>
                      </a:r>
                      <a:r>
                        <a:rPr lang="en-US" sz="1800" baseline="0" dirty="0" smtClean="0"/>
                        <a:t> Finish</a:t>
                      </a:r>
                      <a:endParaRPr lang="en-US" sz="1800" b="1" dirty="0"/>
                    </a:p>
                  </a:txBody>
                  <a:tcPr/>
                </a:tc>
                <a:tc>
                  <a:txBody>
                    <a:bodyPr/>
                    <a:lstStyle/>
                    <a:p>
                      <a:pPr algn="ctr"/>
                      <a:r>
                        <a:rPr lang="en-US" sz="1800" dirty="0" smtClean="0"/>
                        <a:t>2023-24</a:t>
                      </a:r>
                    </a:p>
                    <a:p>
                      <a:pPr algn="ctr"/>
                      <a:r>
                        <a:rPr lang="en-US" sz="1800" dirty="0" smtClean="0"/>
                        <a:t>Projected</a:t>
                      </a:r>
                      <a:endParaRPr lang="en-US" sz="1800" b="1" dirty="0" smtClean="0"/>
                    </a:p>
                  </a:txBody>
                  <a:tcPr/>
                </a:tc>
                <a:extLst>
                  <a:ext uri="{0D108BD9-81ED-4DB2-BD59-A6C34878D82A}">
                    <a16:rowId xmlns:a16="http://schemas.microsoft.com/office/drawing/2014/main" val="10000"/>
                  </a:ext>
                </a:extLst>
              </a:tr>
              <a:tr h="329901">
                <a:tc>
                  <a:txBody>
                    <a:bodyPr/>
                    <a:lstStyle/>
                    <a:p>
                      <a:r>
                        <a:rPr lang="en-US" sz="1600" dirty="0" smtClean="0"/>
                        <a:t>Food Service (35)</a:t>
                      </a:r>
                      <a:endParaRPr lang="en-US" sz="1600" dirty="0"/>
                    </a:p>
                  </a:txBody>
                  <a:tcPr/>
                </a:tc>
                <a:tc>
                  <a:txBody>
                    <a:bodyPr/>
                    <a:lstStyle/>
                    <a:p>
                      <a:pPr algn="r"/>
                      <a:r>
                        <a:rPr lang="en-US" sz="1800" u="none" dirty="0" smtClean="0">
                          <a:solidFill>
                            <a:schemeClr val="tx1"/>
                          </a:solidFill>
                        </a:rPr>
                        <a:t>8,234,232</a:t>
                      </a:r>
                      <a:endParaRPr lang="en-US" sz="1800" u="none" dirty="0">
                        <a:solidFill>
                          <a:schemeClr val="tx1"/>
                        </a:solidFill>
                      </a:endParaRPr>
                    </a:p>
                  </a:txBody>
                  <a:tcPr/>
                </a:tc>
                <a:tc>
                  <a:txBody>
                    <a:bodyPr/>
                    <a:lstStyle/>
                    <a:p>
                      <a:pPr algn="r"/>
                      <a:r>
                        <a:rPr lang="en-US" sz="1800" u="none" dirty="0" smtClean="0">
                          <a:solidFill>
                            <a:schemeClr val="tx1"/>
                          </a:solidFill>
                        </a:rPr>
                        <a:t>6,744,267</a:t>
                      </a:r>
                      <a:endParaRPr lang="en-US" sz="1800" u="none" dirty="0">
                        <a:solidFill>
                          <a:schemeClr val="tx1"/>
                        </a:solidFill>
                      </a:endParaRPr>
                    </a:p>
                  </a:txBody>
                  <a:tcPr/>
                </a:tc>
                <a:tc>
                  <a:txBody>
                    <a:bodyPr/>
                    <a:lstStyle/>
                    <a:p>
                      <a:pPr algn="r"/>
                      <a:r>
                        <a:rPr lang="en-US" sz="1800" u="none" dirty="0" smtClean="0">
                          <a:solidFill>
                            <a:schemeClr val="tx1"/>
                          </a:solidFill>
                        </a:rPr>
                        <a:t>8,859,701</a:t>
                      </a:r>
                      <a:endParaRPr lang="en-US" sz="1800" u="none" dirty="0">
                        <a:solidFill>
                          <a:schemeClr val="tx1"/>
                        </a:solidFill>
                      </a:endParaRPr>
                    </a:p>
                  </a:txBody>
                  <a:tcPr/>
                </a:tc>
                <a:extLst>
                  <a:ext uri="{0D108BD9-81ED-4DB2-BD59-A6C34878D82A}">
                    <a16:rowId xmlns:a16="http://schemas.microsoft.com/office/drawing/2014/main" val="10001"/>
                  </a:ext>
                </a:extLst>
              </a:tr>
              <a:tr h="329901">
                <a:tc>
                  <a:txBody>
                    <a:bodyPr/>
                    <a:lstStyle/>
                    <a:p>
                      <a:r>
                        <a:rPr lang="en-US" sz="1600" dirty="0" smtClean="0"/>
                        <a:t>Operations (51)</a:t>
                      </a:r>
                      <a:endParaRPr lang="en-US" sz="1600" dirty="0"/>
                    </a:p>
                  </a:txBody>
                  <a:tcPr/>
                </a:tc>
                <a:tc>
                  <a:txBody>
                    <a:bodyPr/>
                    <a:lstStyle/>
                    <a:p>
                      <a:pPr algn="r"/>
                      <a:r>
                        <a:rPr lang="en-US" sz="1800" u="sng" dirty="0" smtClean="0">
                          <a:solidFill>
                            <a:schemeClr val="tx1"/>
                          </a:solidFill>
                        </a:rPr>
                        <a:t>35,000</a:t>
                      </a:r>
                      <a:endParaRPr lang="en-US" sz="1800" u="sng" dirty="0">
                        <a:solidFill>
                          <a:schemeClr val="tx1"/>
                        </a:solidFill>
                      </a:endParaRPr>
                    </a:p>
                  </a:txBody>
                  <a:tcPr/>
                </a:tc>
                <a:tc>
                  <a:txBody>
                    <a:bodyPr/>
                    <a:lstStyle/>
                    <a:p>
                      <a:pPr algn="r"/>
                      <a:r>
                        <a:rPr lang="en-US" sz="1800" u="sng" dirty="0" smtClean="0">
                          <a:solidFill>
                            <a:schemeClr val="tx1"/>
                          </a:solidFill>
                        </a:rPr>
                        <a:t>40,000</a:t>
                      </a:r>
                      <a:endParaRPr lang="en-US" sz="1800" u="sng" dirty="0">
                        <a:solidFill>
                          <a:schemeClr val="tx1"/>
                        </a:solidFill>
                      </a:endParaRPr>
                    </a:p>
                  </a:txBody>
                  <a:tcPr/>
                </a:tc>
                <a:tc>
                  <a:txBody>
                    <a:bodyPr/>
                    <a:lstStyle/>
                    <a:p>
                      <a:pPr algn="r"/>
                      <a:r>
                        <a:rPr lang="en-US" sz="1800" u="sng" dirty="0" smtClean="0">
                          <a:solidFill>
                            <a:schemeClr val="tx1"/>
                          </a:solidFill>
                        </a:rPr>
                        <a:t>40,000</a:t>
                      </a:r>
                      <a:endParaRPr lang="en-US" sz="1800" u="sng" dirty="0">
                        <a:solidFill>
                          <a:schemeClr val="tx1"/>
                        </a:solidFill>
                      </a:endParaRPr>
                    </a:p>
                  </a:txBody>
                  <a:tcPr/>
                </a:tc>
                <a:extLst>
                  <a:ext uri="{0D108BD9-81ED-4DB2-BD59-A6C34878D82A}">
                    <a16:rowId xmlns:a16="http://schemas.microsoft.com/office/drawing/2014/main" val="276979326"/>
                  </a:ext>
                </a:extLst>
              </a:tr>
              <a:tr h="329901">
                <a:tc>
                  <a:txBody>
                    <a:bodyPr/>
                    <a:lstStyle/>
                    <a:p>
                      <a:r>
                        <a:rPr lang="en-US" sz="1600" dirty="0" smtClean="0"/>
                        <a:t>Total</a:t>
                      </a:r>
                      <a:endParaRPr lang="en-US" sz="1600" dirty="0"/>
                    </a:p>
                  </a:txBody>
                  <a:tcPr/>
                </a:tc>
                <a:tc>
                  <a:txBody>
                    <a:bodyPr/>
                    <a:lstStyle/>
                    <a:p>
                      <a:pPr algn="r"/>
                      <a:r>
                        <a:rPr lang="en-US" sz="1800" u="none" dirty="0" smtClean="0">
                          <a:solidFill>
                            <a:schemeClr val="tx1"/>
                          </a:solidFill>
                        </a:rPr>
                        <a:t>8,269,232</a:t>
                      </a:r>
                      <a:endParaRPr lang="en-US" sz="1800" u="none" dirty="0">
                        <a:solidFill>
                          <a:schemeClr val="tx1"/>
                        </a:solidFill>
                      </a:endParaRPr>
                    </a:p>
                  </a:txBody>
                  <a:tcPr/>
                </a:tc>
                <a:tc>
                  <a:txBody>
                    <a:bodyPr/>
                    <a:lstStyle/>
                    <a:p>
                      <a:pPr algn="r"/>
                      <a:r>
                        <a:rPr lang="en-US" sz="1800" u="none" dirty="0" smtClean="0">
                          <a:solidFill>
                            <a:schemeClr val="tx1"/>
                          </a:solidFill>
                        </a:rPr>
                        <a:t>6,784,267</a:t>
                      </a:r>
                      <a:endParaRPr lang="en-US" sz="1800" u="none" dirty="0">
                        <a:solidFill>
                          <a:schemeClr val="tx1"/>
                        </a:solidFill>
                      </a:endParaRPr>
                    </a:p>
                  </a:txBody>
                  <a:tcPr/>
                </a:tc>
                <a:tc>
                  <a:txBody>
                    <a:bodyPr/>
                    <a:lstStyle/>
                    <a:p>
                      <a:pPr algn="r"/>
                      <a:r>
                        <a:rPr lang="en-US" sz="1800" u="none" dirty="0" smtClean="0">
                          <a:solidFill>
                            <a:schemeClr val="tx1"/>
                          </a:solidFill>
                        </a:rPr>
                        <a:t>8,899,701</a:t>
                      </a:r>
                      <a:endParaRPr lang="en-US" sz="1800" u="none" dirty="0">
                        <a:solidFill>
                          <a:schemeClr val="tx1"/>
                        </a:solidFill>
                      </a:endParaRPr>
                    </a:p>
                  </a:txBody>
                  <a:tcPr/>
                </a:tc>
                <a:extLst>
                  <a:ext uri="{0D108BD9-81ED-4DB2-BD59-A6C34878D82A}">
                    <a16:rowId xmlns:a16="http://schemas.microsoft.com/office/drawing/2014/main" val="1577813318"/>
                  </a:ext>
                </a:extLst>
              </a:tr>
              <a:tr h="329901">
                <a:tc>
                  <a:txBody>
                    <a:bodyPr/>
                    <a:lstStyle/>
                    <a:p>
                      <a:endParaRPr lang="en-US" sz="1600" dirty="0"/>
                    </a:p>
                  </a:txBody>
                  <a:tcPr/>
                </a:tc>
                <a:tc>
                  <a:txBody>
                    <a:bodyPr/>
                    <a:lstStyle/>
                    <a:p>
                      <a:pPr algn="r"/>
                      <a:endParaRPr lang="en-US" sz="1800" u="none" dirty="0">
                        <a:solidFill>
                          <a:schemeClr val="tx1"/>
                        </a:solidFill>
                      </a:endParaRPr>
                    </a:p>
                  </a:txBody>
                  <a:tcPr/>
                </a:tc>
                <a:tc>
                  <a:txBody>
                    <a:bodyPr/>
                    <a:lstStyle/>
                    <a:p>
                      <a:pPr algn="r"/>
                      <a:endParaRPr lang="en-US" sz="1800" u="none" dirty="0">
                        <a:solidFill>
                          <a:schemeClr val="tx1"/>
                        </a:solidFill>
                      </a:endParaRPr>
                    </a:p>
                  </a:txBody>
                  <a:tcPr/>
                </a:tc>
                <a:tc>
                  <a:txBody>
                    <a:bodyPr/>
                    <a:lstStyle/>
                    <a:p>
                      <a:pPr algn="r"/>
                      <a:endParaRPr lang="en-US" sz="1800" u="none" dirty="0">
                        <a:solidFill>
                          <a:schemeClr val="tx1"/>
                        </a:solidFill>
                      </a:endParaRPr>
                    </a:p>
                  </a:txBody>
                  <a:tcPr/>
                </a:tc>
                <a:extLst>
                  <a:ext uri="{0D108BD9-81ED-4DB2-BD59-A6C34878D82A}">
                    <a16:rowId xmlns:a16="http://schemas.microsoft.com/office/drawing/2014/main" val="847450018"/>
                  </a:ext>
                </a:extLst>
              </a:tr>
              <a:tr h="329901">
                <a:tc>
                  <a:txBody>
                    <a:bodyPr/>
                    <a:lstStyle/>
                    <a:p>
                      <a:r>
                        <a:rPr lang="en-US" sz="1600" dirty="0" smtClean="0"/>
                        <a:t>Excess/Deficit</a:t>
                      </a:r>
                      <a:endParaRPr lang="en-US" sz="1600" dirty="0"/>
                    </a:p>
                  </a:txBody>
                  <a:tcPr/>
                </a:tc>
                <a:tc>
                  <a:txBody>
                    <a:bodyPr/>
                    <a:lstStyle/>
                    <a:p>
                      <a:pPr algn="r"/>
                      <a:r>
                        <a:rPr lang="en-US" sz="1800" u="none" dirty="0" smtClean="0">
                          <a:solidFill>
                            <a:schemeClr val="tx1"/>
                          </a:solidFill>
                        </a:rPr>
                        <a:t>(1,619,232)</a:t>
                      </a:r>
                      <a:endParaRPr lang="en-US" sz="1800" u="none" dirty="0">
                        <a:solidFill>
                          <a:schemeClr val="tx1"/>
                        </a:solidFill>
                      </a:endParaRPr>
                    </a:p>
                  </a:txBody>
                  <a:tcPr/>
                </a:tc>
                <a:tc>
                  <a:txBody>
                    <a:bodyPr/>
                    <a:lstStyle/>
                    <a:p>
                      <a:pPr algn="r"/>
                      <a:r>
                        <a:rPr lang="en-US" sz="1800" u="none" dirty="0" smtClean="0">
                          <a:solidFill>
                            <a:schemeClr val="tx1"/>
                          </a:solidFill>
                        </a:rPr>
                        <a:t>621,867</a:t>
                      </a:r>
                      <a:endParaRPr lang="en-US" sz="1800" u="none" dirty="0">
                        <a:solidFill>
                          <a:schemeClr val="tx1"/>
                        </a:solidFill>
                      </a:endParaRPr>
                    </a:p>
                  </a:txBody>
                  <a:tcPr/>
                </a:tc>
                <a:tc>
                  <a:txBody>
                    <a:bodyPr/>
                    <a:lstStyle/>
                    <a:p>
                      <a:pPr algn="r"/>
                      <a:r>
                        <a:rPr lang="en-US" sz="1800" u="none" dirty="0" smtClean="0">
                          <a:solidFill>
                            <a:schemeClr val="tx1"/>
                          </a:solidFill>
                        </a:rPr>
                        <a:t>(1,368,294)</a:t>
                      </a:r>
                      <a:endParaRPr lang="en-US" sz="1800" u="none" dirty="0">
                        <a:solidFill>
                          <a:schemeClr val="tx1"/>
                        </a:solidFill>
                      </a:endParaRPr>
                    </a:p>
                  </a:txBody>
                  <a:tcPr/>
                </a:tc>
                <a:extLst>
                  <a:ext uri="{0D108BD9-81ED-4DB2-BD59-A6C34878D82A}">
                    <a16:rowId xmlns:a16="http://schemas.microsoft.com/office/drawing/2014/main" val="4077730377"/>
                  </a:ext>
                </a:extLst>
              </a:tr>
            </a:tbl>
          </a:graphicData>
        </a:graphic>
      </p:graphicFrame>
      <p:sp>
        <p:nvSpPr>
          <p:cNvPr id="3" name="Rectangle 2"/>
          <p:cNvSpPr/>
          <p:nvPr/>
        </p:nvSpPr>
        <p:spPr>
          <a:xfrm>
            <a:off x="533400" y="5943600"/>
            <a:ext cx="7478266" cy="830997"/>
          </a:xfrm>
          <a:prstGeom prst="rect">
            <a:avLst/>
          </a:prstGeom>
        </p:spPr>
        <p:txBody>
          <a:bodyPr wrap="square">
            <a:spAutoFit/>
          </a:bodyPr>
          <a:lstStyle/>
          <a:p>
            <a:pPr algn="just"/>
            <a:r>
              <a:rPr lang="en-US" sz="1600" dirty="0"/>
              <a:t>Fund Balance may not exceed three months operational expenses</a:t>
            </a:r>
            <a:r>
              <a:rPr lang="en-US" sz="1600" dirty="0" smtClean="0"/>
              <a:t>. Fund </a:t>
            </a:r>
            <a:r>
              <a:rPr lang="en-US" sz="1600" dirty="0"/>
              <a:t>balance will be used on </a:t>
            </a:r>
            <a:r>
              <a:rPr lang="en-US" sz="1600" dirty="0" smtClean="0"/>
              <a:t>serving line improvements at BHS and Taylor cafeteria tables.</a:t>
            </a:r>
            <a:endParaRPr lang="en-US" sz="1600" dirty="0"/>
          </a:p>
        </p:txBody>
      </p:sp>
      <p:sp>
        <p:nvSpPr>
          <p:cNvPr id="6" name="Slide Number Placeholder 5"/>
          <p:cNvSpPr>
            <a:spLocks noGrp="1"/>
          </p:cNvSpPr>
          <p:nvPr>
            <p:ph type="sldNum" sz="quarter" idx="12"/>
          </p:nvPr>
        </p:nvSpPr>
        <p:spPr/>
        <p:txBody>
          <a:bodyPr/>
          <a:lstStyle/>
          <a:p>
            <a:fld id="{4828C995-FA3A-45B5-BFC1-3AAE01F0A204}" type="slidenum">
              <a:rPr lang="en-US" altLang="en-US" smtClean="0"/>
              <a:pPr/>
              <a:t>16</a:t>
            </a:fld>
            <a:endParaRPr lang="en-US" altLang="en-US"/>
          </a:p>
        </p:txBody>
      </p:sp>
    </p:spTree>
    <p:extLst>
      <p:ext uri="{BB962C8B-B14F-4D97-AF65-F5344CB8AC3E}">
        <p14:creationId xmlns:p14="http://schemas.microsoft.com/office/powerpoint/2010/main" val="1614735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86738" cy="838200"/>
          </a:xfrm>
        </p:spPr>
        <p:txBody>
          <a:bodyPr>
            <a:noAutofit/>
          </a:bodyPr>
          <a:lstStyle/>
          <a:p>
            <a:r>
              <a:rPr lang="en-US" sz="3600" dirty="0" smtClean="0"/>
              <a:t>Debt Service</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9367566"/>
              </p:ext>
            </p:extLst>
          </p:nvPr>
        </p:nvGraphicFramePr>
        <p:xfrm>
          <a:off x="457200" y="914400"/>
          <a:ext cx="7772400" cy="1737360"/>
        </p:xfrm>
        <a:graphic>
          <a:graphicData uri="http://schemas.openxmlformats.org/drawingml/2006/table">
            <a:tbl>
              <a:tblPr firstRow="1" bandRow="1">
                <a:tableStyleId>{93296810-A885-4BE3-A3E7-6D5BEEA58F35}</a:tableStyleId>
              </a:tblPr>
              <a:tblGrid>
                <a:gridCol w="1815981">
                  <a:extLst>
                    <a:ext uri="{9D8B030D-6E8A-4147-A177-3AD203B41FA5}">
                      <a16:colId xmlns:a16="http://schemas.microsoft.com/office/drawing/2014/main" val="20000"/>
                    </a:ext>
                  </a:extLst>
                </a:gridCol>
                <a:gridCol w="2070219">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4"/>
                    </a:ext>
                  </a:extLst>
                </a:gridCol>
              </a:tblGrid>
              <a:tr h="330200">
                <a:tc>
                  <a:txBody>
                    <a:bodyPr/>
                    <a:lstStyle/>
                    <a:p>
                      <a:r>
                        <a:rPr lang="en-US" sz="1800" dirty="0" smtClean="0"/>
                        <a:t>Revenue</a:t>
                      </a:r>
                      <a:endParaRPr lang="en-US" sz="1800" dirty="0"/>
                    </a:p>
                  </a:txBody>
                  <a:tcPr/>
                </a:tc>
                <a:tc>
                  <a:txBody>
                    <a:bodyPr/>
                    <a:lstStyle/>
                    <a:p>
                      <a:pPr algn="ctr"/>
                      <a:r>
                        <a:rPr lang="en-US" sz="1800" dirty="0" smtClean="0"/>
                        <a:t>2022-23 Revised Budget</a:t>
                      </a:r>
                      <a:endParaRPr lang="en-US" sz="1800" dirty="0"/>
                    </a:p>
                  </a:txBody>
                  <a:tcPr/>
                </a:tc>
                <a:tc>
                  <a:txBody>
                    <a:bodyPr/>
                    <a:lstStyle/>
                    <a:p>
                      <a:pPr algn="ctr"/>
                      <a:r>
                        <a:rPr lang="en-US" sz="1800" dirty="0" smtClean="0"/>
                        <a:t>2022-23 </a:t>
                      </a:r>
                    </a:p>
                    <a:p>
                      <a:pPr algn="ctr"/>
                      <a:r>
                        <a:rPr lang="en-US" sz="1800" dirty="0" smtClean="0"/>
                        <a:t>Estimated</a:t>
                      </a:r>
                      <a:r>
                        <a:rPr lang="en-US" sz="1800" baseline="0" dirty="0" smtClean="0"/>
                        <a:t> Finish</a:t>
                      </a:r>
                      <a:endParaRPr lang="en-US" sz="1800" b="1" dirty="0">
                        <a:solidFill>
                          <a:schemeClr val="bg1"/>
                        </a:solidFill>
                        <a:latin typeface="+mn-lt"/>
                      </a:endParaRPr>
                    </a:p>
                  </a:txBody>
                  <a:tcPr/>
                </a:tc>
                <a:tc>
                  <a:txBody>
                    <a:bodyPr/>
                    <a:lstStyle/>
                    <a:p>
                      <a:pPr algn="ctr"/>
                      <a:r>
                        <a:rPr lang="en-US" sz="1800" dirty="0" smtClean="0"/>
                        <a:t>2023-24 Projected </a:t>
                      </a:r>
                    </a:p>
                  </a:txBody>
                  <a:tcPr/>
                </a:tc>
                <a:extLst>
                  <a:ext uri="{0D108BD9-81ED-4DB2-BD59-A6C34878D82A}">
                    <a16:rowId xmlns:a16="http://schemas.microsoft.com/office/drawing/2014/main" val="10000"/>
                  </a:ext>
                </a:extLst>
              </a:tr>
              <a:tr h="330200">
                <a:tc>
                  <a:txBody>
                    <a:bodyPr/>
                    <a:lstStyle/>
                    <a:p>
                      <a:r>
                        <a:rPr lang="en-US" sz="1800" dirty="0" smtClean="0"/>
                        <a:t>Local</a:t>
                      </a:r>
                      <a:endParaRPr lang="en-US" sz="1800" dirty="0"/>
                    </a:p>
                  </a:txBody>
                  <a:tcPr/>
                </a:tc>
                <a:tc>
                  <a:txBody>
                    <a:bodyPr/>
                    <a:lstStyle/>
                    <a:p>
                      <a:pPr algn="r"/>
                      <a:r>
                        <a:rPr lang="en-US" sz="1800" dirty="0" smtClean="0"/>
                        <a:t>32,165,154</a:t>
                      </a:r>
                      <a:endParaRPr lang="en-US" sz="1800" dirty="0"/>
                    </a:p>
                  </a:txBody>
                  <a:tcPr/>
                </a:tc>
                <a:tc>
                  <a:txBody>
                    <a:bodyPr/>
                    <a:lstStyle/>
                    <a:p>
                      <a:pPr algn="r"/>
                      <a:r>
                        <a:rPr lang="en-US" sz="1800" dirty="0" smtClean="0"/>
                        <a:t>32,865,154</a:t>
                      </a:r>
                      <a:endParaRPr lang="en-US" sz="1800" dirty="0"/>
                    </a:p>
                  </a:txBody>
                  <a:tcPr/>
                </a:tc>
                <a:tc>
                  <a:txBody>
                    <a:bodyPr/>
                    <a:lstStyle/>
                    <a:p>
                      <a:pPr algn="r"/>
                      <a:r>
                        <a:rPr lang="en-US" sz="1800" dirty="0" smtClean="0"/>
                        <a:t>34,820,770</a:t>
                      </a:r>
                      <a:endParaRPr lang="en-US" sz="1800" dirty="0"/>
                    </a:p>
                  </a:txBody>
                  <a:tcPr/>
                </a:tc>
                <a:extLst>
                  <a:ext uri="{0D108BD9-81ED-4DB2-BD59-A6C34878D82A}">
                    <a16:rowId xmlns:a16="http://schemas.microsoft.com/office/drawing/2014/main" val="10001"/>
                  </a:ext>
                </a:extLst>
              </a:tr>
              <a:tr h="330200">
                <a:tc>
                  <a:txBody>
                    <a:bodyPr/>
                    <a:lstStyle/>
                    <a:p>
                      <a:r>
                        <a:rPr lang="en-US" sz="1800" dirty="0" smtClean="0"/>
                        <a:t>State</a:t>
                      </a:r>
                      <a:endParaRPr lang="en-US" sz="1800" dirty="0"/>
                    </a:p>
                  </a:txBody>
                  <a:tcPr/>
                </a:tc>
                <a:tc>
                  <a:txBody>
                    <a:bodyPr/>
                    <a:lstStyle/>
                    <a:p>
                      <a:pPr algn="r"/>
                      <a:r>
                        <a:rPr lang="en-US" sz="1800" u="sng" dirty="0" smtClean="0"/>
                        <a:t>804,370</a:t>
                      </a:r>
                      <a:endParaRPr lang="en-US" sz="1800" u="sng" dirty="0"/>
                    </a:p>
                  </a:txBody>
                  <a:tcPr/>
                </a:tc>
                <a:tc>
                  <a:txBody>
                    <a:bodyPr/>
                    <a:lstStyle/>
                    <a:p>
                      <a:pPr algn="r"/>
                      <a:r>
                        <a:rPr lang="en-US" sz="1800" u="sng" dirty="0" smtClean="0"/>
                        <a:t>1,342,085</a:t>
                      </a:r>
                      <a:endParaRPr lang="en-US" sz="1800" u="sng" dirty="0"/>
                    </a:p>
                  </a:txBody>
                  <a:tcPr/>
                </a:tc>
                <a:tc>
                  <a:txBody>
                    <a:bodyPr/>
                    <a:lstStyle/>
                    <a:p>
                      <a:pPr algn="r"/>
                      <a:r>
                        <a:rPr lang="en-US" sz="1800" u="sng" dirty="0" smtClean="0"/>
                        <a:t>500,000</a:t>
                      </a:r>
                      <a:endParaRPr lang="en-US" sz="1800" u="sng" dirty="0"/>
                    </a:p>
                  </a:txBody>
                  <a:tcPr/>
                </a:tc>
                <a:extLst>
                  <a:ext uri="{0D108BD9-81ED-4DB2-BD59-A6C34878D82A}">
                    <a16:rowId xmlns:a16="http://schemas.microsoft.com/office/drawing/2014/main" val="10002"/>
                  </a:ext>
                </a:extLst>
              </a:tr>
              <a:tr h="330200">
                <a:tc>
                  <a:txBody>
                    <a:bodyPr/>
                    <a:lstStyle/>
                    <a:p>
                      <a:r>
                        <a:rPr lang="en-US" sz="1800" dirty="0" smtClean="0"/>
                        <a:t>Total</a:t>
                      </a:r>
                      <a:endParaRPr lang="en-US" sz="1800" dirty="0"/>
                    </a:p>
                  </a:txBody>
                  <a:tcPr/>
                </a:tc>
                <a:tc>
                  <a:txBody>
                    <a:bodyPr/>
                    <a:lstStyle/>
                    <a:p>
                      <a:pPr algn="r"/>
                      <a:r>
                        <a:rPr lang="en-US" sz="1800" dirty="0" smtClean="0"/>
                        <a:t>32,969,524</a:t>
                      </a:r>
                      <a:endParaRPr lang="en-US" sz="1800" dirty="0"/>
                    </a:p>
                  </a:txBody>
                  <a:tcPr/>
                </a:tc>
                <a:tc>
                  <a:txBody>
                    <a:bodyPr/>
                    <a:lstStyle/>
                    <a:p>
                      <a:pPr algn="r"/>
                      <a:r>
                        <a:rPr lang="en-US" sz="1800" dirty="0" smtClean="0"/>
                        <a:t>34,207,239</a:t>
                      </a:r>
                      <a:endParaRPr lang="en-US" sz="1800" dirty="0"/>
                    </a:p>
                  </a:txBody>
                  <a:tcPr/>
                </a:tc>
                <a:tc>
                  <a:txBody>
                    <a:bodyPr/>
                    <a:lstStyle/>
                    <a:p>
                      <a:pPr algn="r"/>
                      <a:r>
                        <a:rPr lang="en-US" sz="1800" dirty="0" smtClean="0"/>
                        <a:t>35,320,700</a:t>
                      </a:r>
                      <a:endParaRPr lang="en-US" sz="1800" dirty="0"/>
                    </a:p>
                  </a:txBody>
                  <a:tcPr/>
                </a:tc>
                <a:extLst>
                  <a:ext uri="{0D108BD9-81ED-4DB2-BD59-A6C34878D82A}">
                    <a16:rowId xmlns:a16="http://schemas.microsoft.com/office/drawing/2014/main" val="10004"/>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758947373"/>
              </p:ext>
            </p:extLst>
          </p:nvPr>
        </p:nvGraphicFramePr>
        <p:xfrm>
          <a:off x="457200" y="3276600"/>
          <a:ext cx="7772399" cy="2103120"/>
        </p:xfrm>
        <a:graphic>
          <a:graphicData uri="http://schemas.openxmlformats.org/drawingml/2006/table">
            <a:tbl>
              <a:tblPr firstRow="1" bandRow="1">
                <a:tableStyleId>{93296810-A885-4BE3-A3E7-6D5BEEA58F35}</a:tableStyleId>
              </a:tblPr>
              <a:tblGrid>
                <a:gridCol w="1815981">
                  <a:extLst>
                    <a:ext uri="{9D8B030D-6E8A-4147-A177-3AD203B41FA5}">
                      <a16:colId xmlns:a16="http://schemas.microsoft.com/office/drawing/2014/main" val="20000"/>
                    </a:ext>
                  </a:extLst>
                </a:gridCol>
                <a:gridCol w="2070219">
                  <a:extLst>
                    <a:ext uri="{9D8B030D-6E8A-4147-A177-3AD203B41FA5}">
                      <a16:colId xmlns:a16="http://schemas.microsoft.com/office/drawing/2014/main" val="20001"/>
                    </a:ext>
                  </a:extLst>
                </a:gridCol>
                <a:gridCol w="1943099">
                  <a:extLst>
                    <a:ext uri="{9D8B030D-6E8A-4147-A177-3AD203B41FA5}">
                      <a16:colId xmlns:a16="http://schemas.microsoft.com/office/drawing/2014/main" val="20002"/>
                    </a:ext>
                  </a:extLst>
                </a:gridCol>
                <a:gridCol w="1943100">
                  <a:extLst>
                    <a:ext uri="{9D8B030D-6E8A-4147-A177-3AD203B41FA5}">
                      <a16:colId xmlns:a16="http://schemas.microsoft.com/office/drawing/2014/main" val="20004"/>
                    </a:ext>
                  </a:extLst>
                </a:gridCol>
              </a:tblGrid>
              <a:tr h="577327">
                <a:tc>
                  <a:txBody>
                    <a:bodyPr/>
                    <a:lstStyle/>
                    <a:p>
                      <a:r>
                        <a:rPr lang="en-US" sz="1800" dirty="0" smtClean="0"/>
                        <a:t>Expenses</a:t>
                      </a:r>
                      <a:endParaRPr lang="en-US" sz="1800" dirty="0"/>
                    </a:p>
                  </a:txBody>
                  <a:tcPr/>
                </a:tc>
                <a:tc>
                  <a:txBody>
                    <a:bodyPr/>
                    <a:lstStyle/>
                    <a:p>
                      <a:pPr algn="ctr"/>
                      <a:r>
                        <a:rPr lang="en-US" sz="1800" dirty="0" smtClean="0"/>
                        <a:t>2022-23 Revised Budget</a:t>
                      </a:r>
                      <a:endParaRPr lang="en-US" sz="1800" dirty="0"/>
                    </a:p>
                  </a:txBody>
                  <a:tcPr/>
                </a:tc>
                <a:tc>
                  <a:txBody>
                    <a:bodyPr/>
                    <a:lstStyle/>
                    <a:p>
                      <a:pPr algn="ctr"/>
                      <a:r>
                        <a:rPr lang="en-US" sz="1800" dirty="0" smtClean="0"/>
                        <a:t>2022-23 </a:t>
                      </a:r>
                    </a:p>
                    <a:p>
                      <a:pPr algn="ctr"/>
                      <a:r>
                        <a:rPr lang="en-US" sz="1800" dirty="0" smtClean="0"/>
                        <a:t>Estimated</a:t>
                      </a:r>
                      <a:r>
                        <a:rPr lang="en-US" sz="1800" baseline="0" dirty="0" smtClean="0"/>
                        <a:t> Finish</a:t>
                      </a:r>
                      <a:endParaRPr lang="en-US" sz="1800" b="1" dirty="0">
                        <a:solidFill>
                          <a:schemeClr val="bg1"/>
                        </a:solidFill>
                        <a:latin typeface="+mn-lt"/>
                      </a:endParaRPr>
                    </a:p>
                  </a:txBody>
                  <a:tcPr/>
                </a:tc>
                <a:tc>
                  <a:txBody>
                    <a:bodyPr/>
                    <a:lstStyle/>
                    <a:p>
                      <a:pPr algn="ctr"/>
                      <a:r>
                        <a:rPr lang="en-US" sz="1800" dirty="0" smtClean="0"/>
                        <a:t>2023-24 Projected </a:t>
                      </a:r>
                    </a:p>
                  </a:txBody>
                  <a:tcPr/>
                </a:tc>
                <a:extLst>
                  <a:ext uri="{0D108BD9-81ED-4DB2-BD59-A6C34878D82A}">
                    <a16:rowId xmlns:a16="http://schemas.microsoft.com/office/drawing/2014/main" val="10000"/>
                  </a:ext>
                </a:extLst>
              </a:tr>
              <a:tr h="329901">
                <a:tc>
                  <a:txBody>
                    <a:bodyPr/>
                    <a:lstStyle/>
                    <a:p>
                      <a:r>
                        <a:rPr lang="en-US" sz="1800" dirty="0" smtClean="0"/>
                        <a:t>Debt Service</a:t>
                      </a:r>
                      <a:endParaRPr lang="en-US" sz="1800" dirty="0"/>
                    </a:p>
                  </a:txBody>
                  <a:tcPr/>
                </a:tc>
                <a:tc>
                  <a:txBody>
                    <a:bodyPr/>
                    <a:lstStyle/>
                    <a:p>
                      <a:pPr algn="r"/>
                      <a:r>
                        <a:rPr lang="en-US" sz="1800" u="sng" dirty="0" smtClean="0"/>
                        <a:t>39,740,698</a:t>
                      </a:r>
                      <a:endParaRPr lang="en-US" sz="1800" u="sng" dirty="0"/>
                    </a:p>
                  </a:txBody>
                  <a:tcPr/>
                </a:tc>
                <a:tc>
                  <a:txBody>
                    <a:bodyPr/>
                    <a:lstStyle/>
                    <a:p>
                      <a:pPr algn="r"/>
                      <a:r>
                        <a:rPr lang="en-US" sz="1800" u="sng" dirty="0" smtClean="0"/>
                        <a:t>39,700,088</a:t>
                      </a:r>
                      <a:endParaRPr lang="en-US" sz="1800" u="sng" dirty="0"/>
                    </a:p>
                  </a:txBody>
                  <a:tcPr/>
                </a:tc>
                <a:tc>
                  <a:txBody>
                    <a:bodyPr/>
                    <a:lstStyle/>
                    <a:p>
                      <a:pPr algn="r"/>
                      <a:r>
                        <a:rPr lang="en-US" sz="1800" u="sng" dirty="0" smtClean="0"/>
                        <a:t>31,451,454</a:t>
                      </a:r>
                      <a:endParaRPr lang="en-US" sz="1800" u="sng" dirty="0"/>
                    </a:p>
                  </a:txBody>
                  <a:tcPr/>
                </a:tc>
                <a:extLst>
                  <a:ext uri="{0D108BD9-81ED-4DB2-BD59-A6C34878D82A}">
                    <a16:rowId xmlns:a16="http://schemas.microsoft.com/office/drawing/2014/main" val="10001"/>
                  </a:ext>
                </a:extLst>
              </a:tr>
              <a:tr h="329901">
                <a:tc>
                  <a:txBody>
                    <a:bodyPr/>
                    <a:lstStyle/>
                    <a:p>
                      <a:r>
                        <a:rPr lang="en-US" sz="1800" dirty="0" smtClean="0"/>
                        <a:t>Total</a:t>
                      </a:r>
                      <a:endParaRPr lang="en-US" sz="1800" dirty="0"/>
                    </a:p>
                  </a:txBody>
                  <a:tcPr/>
                </a:tc>
                <a:tc>
                  <a:txBody>
                    <a:bodyPr/>
                    <a:lstStyle/>
                    <a:p>
                      <a:pPr algn="r"/>
                      <a:r>
                        <a:rPr lang="en-US" sz="1800" u="none" dirty="0" smtClean="0"/>
                        <a:t>39,740,968</a:t>
                      </a:r>
                      <a:endParaRPr lang="en-US" sz="1800" u="none" dirty="0"/>
                    </a:p>
                  </a:txBody>
                  <a:tcPr/>
                </a:tc>
                <a:tc>
                  <a:txBody>
                    <a:bodyPr/>
                    <a:lstStyle/>
                    <a:p>
                      <a:pPr algn="r"/>
                      <a:r>
                        <a:rPr lang="en-US" sz="1800" u="none" dirty="0" smtClean="0"/>
                        <a:t>39,700,088</a:t>
                      </a:r>
                      <a:endParaRPr lang="en-US" sz="1800" u="none" dirty="0"/>
                    </a:p>
                  </a:txBody>
                  <a:tcPr/>
                </a:tc>
                <a:tc>
                  <a:txBody>
                    <a:bodyPr/>
                    <a:lstStyle/>
                    <a:p>
                      <a:pPr algn="r"/>
                      <a:r>
                        <a:rPr lang="en-US" sz="1800" u="none" dirty="0" smtClean="0"/>
                        <a:t>31,451,454</a:t>
                      </a:r>
                      <a:endParaRPr lang="en-US" sz="1800" u="none" dirty="0"/>
                    </a:p>
                  </a:txBody>
                  <a:tcPr/>
                </a:tc>
                <a:extLst>
                  <a:ext uri="{0D108BD9-81ED-4DB2-BD59-A6C34878D82A}">
                    <a16:rowId xmlns:a16="http://schemas.microsoft.com/office/drawing/2014/main" val="276979326"/>
                  </a:ext>
                </a:extLst>
              </a:tr>
              <a:tr h="329901">
                <a:tc>
                  <a:txBody>
                    <a:bodyPr/>
                    <a:lstStyle/>
                    <a:p>
                      <a:endParaRPr lang="en-US" sz="1800" dirty="0"/>
                    </a:p>
                  </a:txBody>
                  <a:tcPr/>
                </a:tc>
                <a:tc>
                  <a:txBody>
                    <a:bodyPr/>
                    <a:lstStyle/>
                    <a:p>
                      <a:pPr algn="r"/>
                      <a:endParaRPr lang="en-US" sz="1800" u="none" dirty="0"/>
                    </a:p>
                  </a:txBody>
                  <a:tcPr/>
                </a:tc>
                <a:tc>
                  <a:txBody>
                    <a:bodyPr/>
                    <a:lstStyle/>
                    <a:p>
                      <a:pPr algn="r"/>
                      <a:endParaRPr lang="en-US" sz="1800" u="none" dirty="0"/>
                    </a:p>
                  </a:txBody>
                  <a:tcPr/>
                </a:tc>
                <a:tc>
                  <a:txBody>
                    <a:bodyPr/>
                    <a:lstStyle/>
                    <a:p>
                      <a:pPr algn="r"/>
                      <a:endParaRPr lang="en-US" sz="1800" u="none" dirty="0"/>
                    </a:p>
                  </a:txBody>
                  <a:tcPr/>
                </a:tc>
                <a:extLst>
                  <a:ext uri="{0D108BD9-81ED-4DB2-BD59-A6C34878D82A}">
                    <a16:rowId xmlns:a16="http://schemas.microsoft.com/office/drawing/2014/main" val="2365274941"/>
                  </a:ext>
                </a:extLst>
              </a:tr>
              <a:tr h="329901">
                <a:tc>
                  <a:txBody>
                    <a:bodyPr/>
                    <a:lstStyle/>
                    <a:p>
                      <a:r>
                        <a:rPr lang="en-US" sz="1800" dirty="0" smtClean="0"/>
                        <a:t>Excess/Deficit</a:t>
                      </a:r>
                      <a:endParaRPr lang="en-US" sz="1800" dirty="0"/>
                    </a:p>
                  </a:txBody>
                  <a:tcPr/>
                </a:tc>
                <a:tc>
                  <a:txBody>
                    <a:bodyPr/>
                    <a:lstStyle/>
                    <a:p>
                      <a:pPr algn="r"/>
                      <a:r>
                        <a:rPr lang="en-US" sz="1800" u="none" dirty="0" smtClean="0"/>
                        <a:t>(6,771,174)</a:t>
                      </a:r>
                      <a:endParaRPr lang="en-US" sz="1800" u="none" dirty="0"/>
                    </a:p>
                  </a:txBody>
                  <a:tcPr/>
                </a:tc>
                <a:tc>
                  <a:txBody>
                    <a:bodyPr/>
                    <a:lstStyle/>
                    <a:p>
                      <a:pPr algn="r"/>
                      <a:r>
                        <a:rPr lang="en-US" sz="1800" u="none" dirty="0" smtClean="0"/>
                        <a:t>(5,492,849)</a:t>
                      </a:r>
                      <a:endParaRPr lang="en-US" sz="1800" u="none" dirty="0"/>
                    </a:p>
                  </a:txBody>
                  <a:tcPr/>
                </a:tc>
                <a:tc>
                  <a:txBody>
                    <a:bodyPr/>
                    <a:lstStyle/>
                    <a:p>
                      <a:pPr algn="r"/>
                      <a:r>
                        <a:rPr lang="en-US" sz="1800" u="none" dirty="0" smtClean="0"/>
                        <a:t>3,869,246</a:t>
                      </a:r>
                      <a:endParaRPr lang="en-US" sz="1800" u="none" dirty="0"/>
                    </a:p>
                  </a:txBody>
                  <a:tcPr/>
                </a:tc>
                <a:extLst>
                  <a:ext uri="{0D108BD9-81ED-4DB2-BD59-A6C34878D82A}">
                    <a16:rowId xmlns:a16="http://schemas.microsoft.com/office/drawing/2014/main" val="1648311593"/>
                  </a:ext>
                </a:extLst>
              </a:tr>
            </a:tbl>
          </a:graphicData>
        </a:graphic>
      </p:graphicFrame>
      <p:sp>
        <p:nvSpPr>
          <p:cNvPr id="3" name="Slide Number Placeholder 2"/>
          <p:cNvSpPr>
            <a:spLocks noGrp="1"/>
          </p:cNvSpPr>
          <p:nvPr>
            <p:ph type="sldNum" sz="quarter" idx="12"/>
          </p:nvPr>
        </p:nvSpPr>
        <p:spPr/>
        <p:txBody>
          <a:bodyPr/>
          <a:lstStyle/>
          <a:p>
            <a:fld id="{4828C995-FA3A-45B5-BFC1-3AAE01F0A204}" type="slidenum">
              <a:rPr lang="en-US" altLang="en-US" smtClean="0"/>
              <a:pPr/>
              <a:t>17</a:t>
            </a:fld>
            <a:endParaRPr lang="en-US" altLang="en-US"/>
          </a:p>
        </p:txBody>
      </p:sp>
    </p:spTree>
    <p:extLst>
      <p:ext uri="{BB962C8B-B14F-4D97-AF65-F5344CB8AC3E}">
        <p14:creationId xmlns:p14="http://schemas.microsoft.com/office/powerpoint/2010/main" val="4039470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186738" cy="609600"/>
          </a:xfrm>
        </p:spPr>
        <p:txBody>
          <a:bodyPr>
            <a:noAutofit/>
          </a:bodyPr>
          <a:lstStyle/>
          <a:p>
            <a:r>
              <a:rPr lang="en-US" b="1" dirty="0" smtClean="0"/>
              <a:t>Timeline</a:t>
            </a:r>
            <a:endParaRPr lang="en-US" b="1"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003906304"/>
              </p:ext>
            </p:extLst>
          </p:nvPr>
        </p:nvGraphicFramePr>
        <p:xfrm>
          <a:off x="628650" y="1825625"/>
          <a:ext cx="828675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4828C995-FA3A-45B5-BFC1-3AAE01F0A204}" type="slidenum">
              <a:rPr lang="en-US" altLang="en-US" smtClean="0"/>
              <a:pPr/>
              <a:t>18</a:t>
            </a:fld>
            <a:endParaRPr lang="en-US" altLang="en-US"/>
          </a:p>
        </p:txBody>
      </p:sp>
    </p:spTree>
    <p:extLst>
      <p:ext uri="{BB962C8B-B14F-4D97-AF65-F5344CB8AC3E}">
        <p14:creationId xmlns:p14="http://schemas.microsoft.com/office/powerpoint/2010/main" val="1315675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4828C995-FA3A-45B5-BFC1-3AAE01F0A204}" type="slidenum">
              <a:rPr lang="en-US" altLang="en-US" smtClean="0"/>
              <a:pPr/>
              <a:t>2</a:t>
            </a:fld>
            <a:endParaRPr lang="en-US" altLang="en-US"/>
          </a:p>
        </p:txBody>
      </p:sp>
      <p:graphicFrame>
        <p:nvGraphicFramePr>
          <p:cNvPr id="11" name="Diagram 10"/>
          <p:cNvGraphicFramePr/>
          <p:nvPr>
            <p:extLst>
              <p:ext uri="{D42A27DB-BD31-4B8C-83A1-F6EECF244321}">
                <p14:modId xmlns:p14="http://schemas.microsoft.com/office/powerpoint/2010/main" val="2640956804"/>
              </p:ext>
            </p:extLst>
          </p:nvPr>
        </p:nvGraphicFramePr>
        <p:xfrm>
          <a:off x="-838200" y="990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9" name="Diagram 18"/>
          <p:cNvGraphicFramePr/>
          <p:nvPr>
            <p:extLst>
              <p:ext uri="{D42A27DB-BD31-4B8C-83A1-F6EECF244321}">
                <p14:modId xmlns:p14="http://schemas.microsoft.com/office/powerpoint/2010/main" val="2841977565"/>
              </p:ext>
            </p:extLst>
          </p:nvPr>
        </p:nvGraphicFramePr>
        <p:xfrm>
          <a:off x="3200400" y="990600"/>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829019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186738" cy="609600"/>
          </a:xfrm>
        </p:spPr>
        <p:txBody>
          <a:bodyPr>
            <a:noAutofit/>
          </a:bodyPr>
          <a:lstStyle/>
          <a:p>
            <a:r>
              <a:rPr lang="en-US" sz="3200" b="1" dirty="0" smtClean="0"/>
              <a:t>Legislative Session Considerations</a:t>
            </a:r>
            <a:endParaRPr lang="en-US" sz="32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0570452"/>
              </p:ext>
            </p:extLst>
          </p:nvPr>
        </p:nvGraphicFramePr>
        <p:xfrm>
          <a:off x="531019" y="1371600"/>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4828C995-FA3A-45B5-BFC1-3AAE01F0A204}" type="slidenum">
              <a:rPr lang="en-US" altLang="en-US" smtClean="0"/>
              <a:pPr/>
              <a:t>3</a:t>
            </a:fld>
            <a:endParaRPr lang="en-US" altLang="en-US"/>
          </a:p>
        </p:txBody>
      </p:sp>
    </p:spTree>
    <p:extLst>
      <p:ext uri="{BB962C8B-B14F-4D97-AF65-F5344CB8AC3E}">
        <p14:creationId xmlns:p14="http://schemas.microsoft.com/office/powerpoint/2010/main" val="6904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25474"/>
          </a:xfrm>
        </p:spPr>
        <p:txBody>
          <a:bodyPr>
            <a:normAutofit/>
          </a:bodyPr>
          <a:lstStyle/>
          <a:p>
            <a:r>
              <a:rPr lang="en-US" dirty="0" smtClean="0"/>
              <a:t>School Funding</a:t>
            </a:r>
            <a:endParaRPr lang="en-US" dirty="0"/>
          </a:p>
        </p:txBody>
      </p:sp>
      <p:sp>
        <p:nvSpPr>
          <p:cNvPr id="3" name="Content Placeholder 2"/>
          <p:cNvSpPr>
            <a:spLocks noGrp="1"/>
          </p:cNvSpPr>
          <p:nvPr>
            <p:ph idx="1"/>
          </p:nvPr>
        </p:nvSpPr>
        <p:spPr>
          <a:xfrm>
            <a:off x="628650" y="990601"/>
            <a:ext cx="7886700" cy="5186362"/>
          </a:xfrm>
        </p:spPr>
        <p:txBody>
          <a:bodyPr>
            <a:normAutofit lnSpcReduction="10000"/>
          </a:bodyPr>
          <a:lstStyle/>
          <a:p>
            <a:pPr lvl="1"/>
            <a:r>
              <a:rPr lang="en-US" sz="2800" dirty="0" smtClean="0">
                <a:latin typeface="+mj-lt"/>
              </a:rPr>
              <a:t>$32.7B surplus</a:t>
            </a:r>
          </a:p>
          <a:p>
            <a:pPr lvl="1"/>
            <a:r>
              <a:rPr lang="en-US" sz="2800" dirty="0" smtClean="0">
                <a:latin typeface="+mj-lt"/>
              </a:rPr>
              <a:t>State has savings of over $8B due to property value increases and lower enrollment/ADA</a:t>
            </a:r>
          </a:p>
          <a:p>
            <a:pPr lvl="1"/>
            <a:r>
              <a:rPr lang="en-US" sz="2800" dirty="0" smtClean="0">
                <a:latin typeface="+mj-lt"/>
              </a:rPr>
              <a:t>Over 8,000 Bills filed only 15% passed.  1,300 affecting public education and only approximately 6% passed.</a:t>
            </a:r>
          </a:p>
          <a:p>
            <a:pPr lvl="1"/>
            <a:r>
              <a:rPr lang="en-US" sz="2800" dirty="0">
                <a:latin typeface="+mj-lt"/>
              </a:rPr>
              <a:t>The basic allotment would have to increase form $</a:t>
            </a:r>
            <a:r>
              <a:rPr lang="en-US" sz="2800" dirty="0" smtClean="0">
                <a:latin typeface="+mj-lt"/>
              </a:rPr>
              <a:t>6,160 </a:t>
            </a:r>
            <a:r>
              <a:rPr lang="en-US" sz="2800" dirty="0">
                <a:latin typeface="+mj-lt"/>
              </a:rPr>
              <a:t>to $</a:t>
            </a:r>
            <a:r>
              <a:rPr lang="en-US" sz="2800" dirty="0" smtClean="0">
                <a:latin typeface="+mj-lt"/>
              </a:rPr>
              <a:t>7,200 </a:t>
            </a:r>
            <a:r>
              <a:rPr lang="en-US" sz="2800" dirty="0">
                <a:latin typeface="+mj-lt"/>
              </a:rPr>
              <a:t>for schools to have the same buying power in 2019.  </a:t>
            </a:r>
            <a:r>
              <a:rPr lang="en-US" sz="2800" dirty="0" smtClean="0">
                <a:latin typeface="+mj-lt"/>
              </a:rPr>
              <a:t>14-17% </a:t>
            </a:r>
            <a:r>
              <a:rPr lang="en-US" sz="2800" dirty="0">
                <a:latin typeface="+mj-lt"/>
              </a:rPr>
              <a:t>inflation increase from 2019 to 2023 and 12% predicted for 2023 to </a:t>
            </a:r>
            <a:r>
              <a:rPr lang="en-US" sz="2800" dirty="0" smtClean="0">
                <a:latin typeface="+mj-lt"/>
              </a:rPr>
              <a:t>2025</a:t>
            </a:r>
          </a:p>
          <a:p>
            <a:pPr lvl="1"/>
            <a:r>
              <a:rPr lang="en-US" sz="2800" dirty="0">
                <a:latin typeface="+mj-lt"/>
              </a:rPr>
              <a:t>Safety increase is $.28 per WADA and $15k per campus.  It started at $100 per student which is over $1M difference</a:t>
            </a:r>
            <a:endParaRPr lang="en-US" sz="2800" dirty="0" smtClean="0">
              <a:latin typeface="+mj-lt"/>
            </a:endParaRPr>
          </a:p>
          <a:p>
            <a:pPr lvl="2"/>
            <a:endParaRPr lang="en-US" sz="2500" dirty="0" smtClean="0">
              <a:latin typeface="+mj-lt"/>
            </a:endParaRPr>
          </a:p>
          <a:p>
            <a:pPr marL="685800" lvl="2" indent="0">
              <a:buNone/>
            </a:pPr>
            <a:endParaRPr lang="en-US" sz="2500" dirty="0" smtClean="0">
              <a:latin typeface="+mj-lt"/>
            </a:endParaRPr>
          </a:p>
          <a:p>
            <a:pPr marL="342900" lvl="1" indent="0">
              <a:buNone/>
            </a:pPr>
            <a:endParaRPr lang="en-US" sz="3100" dirty="0" smtClean="0">
              <a:latin typeface="+mj-lt"/>
            </a:endParaRPr>
          </a:p>
          <a:p>
            <a:pPr marL="685800" lvl="2" indent="0">
              <a:buNone/>
            </a:pPr>
            <a:endParaRPr lang="en-US" sz="2500" dirty="0" smtClean="0">
              <a:latin typeface="+mj-lt"/>
            </a:endParaRPr>
          </a:p>
        </p:txBody>
      </p:sp>
      <p:sp>
        <p:nvSpPr>
          <p:cNvPr id="4" name="Slide Number Placeholder 3"/>
          <p:cNvSpPr>
            <a:spLocks noGrp="1"/>
          </p:cNvSpPr>
          <p:nvPr>
            <p:ph type="sldNum" sz="quarter" idx="12"/>
          </p:nvPr>
        </p:nvSpPr>
        <p:spPr/>
        <p:txBody>
          <a:bodyPr/>
          <a:lstStyle/>
          <a:p>
            <a:fld id="{4828C995-FA3A-45B5-BFC1-3AAE01F0A204}" type="slidenum">
              <a:rPr lang="en-US" altLang="en-US" smtClean="0"/>
              <a:pPr/>
              <a:t>4</a:t>
            </a:fld>
            <a:endParaRPr lang="en-US" altLang="en-US"/>
          </a:p>
        </p:txBody>
      </p:sp>
    </p:spTree>
    <p:extLst>
      <p:ext uri="{BB962C8B-B14F-4D97-AF65-F5344CB8AC3E}">
        <p14:creationId xmlns:p14="http://schemas.microsoft.com/office/powerpoint/2010/main" val="4171047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25474"/>
          </a:xfrm>
        </p:spPr>
        <p:txBody>
          <a:bodyPr>
            <a:normAutofit/>
          </a:bodyPr>
          <a:lstStyle/>
          <a:p>
            <a:r>
              <a:rPr lang="en-US" dirty="0" smtClean="0"/>
              <a:t>School Funding</a:t>
            </a:r>
            <a:endParaRPr lang="en-US" dirty="0"/>
          </a:p>
        </p:txBody>
      </p:sp>
      <p:sp>
        <p:nvSpPr>
          <p:cNvPr id="3" name="Content Placeholder 2"/>
          <p:cNvSpPr>
            <a:spLocks noGrp="1"/>
          </p:cNvSpPr>
          <p:nvPr>
            <p:ph idx="1"/>
          </p:nvPr>
        </p:nvSpPr>
        <p:spPr>
          <a:xfrm>
            <a:off x="628650" y="990601"/>
            <a:ext cx="7886700" cy="5186362"/>
          </a:xfrm>
        </p:spPr>
        <p:txBody>
          <a:bodyPr>
            <a:normAutofit/>
          </a:bodyPr>
          <a:lstStyle/>
          <a:p>
            <a:r>
              <a:rPr lang="en-US" sz="3100" dirty="0" smtClean="0">
                <a:latin typeface="+mj-lt"/>
              </a:rPr>
              <a:t>Guaranteed Yield</a:t>
            </a:r>
          </a:p>
          <a:p>
            <a:pPr lvl="1"/>
            <a:r>
              <a:rPr lang="en-US" sz="2800" dirty="0">
                <a:latin typeface="+mj-lt"/>
              </a:rPr>
              <a:t>Increased from current $98.56 per penny per WADA to $126.21 in FY 2024 and $</a:t>
            </a:r>
            <a:r>
              <a:rPr lang="en-US" sz="2800" dirty="0" smtClean="0">
                <a:latin typeface="+mj-lt"/>
              </a:rPr>
              <a:t>129.52 </a:t>
            </a:r>
            <a:r>
              <a:rPr lang="en-US" sz="2800" dirty="0">
                <a:latin typeface="+mj-lt"/>
              </a:rPr>
              <a:t>in 2025.  Costs the state $</a:t>
            </a:r>
            <a:r>
              <a:rPr lang="en-US" sz="2800" dirty="0" smtClean="0">
                <a:latin typeface="+mj-lt"/>
              </a:rPr>
              <a:t>2.4B. </a:t>
            </a:r>
          </a:p>
          <a:p>
            <a:pPr lvl="1"/>
            <a:r>
              <a:rPr lang="en-US" sz="2800" dirty="0">
                <a:latin typeface="+mj-lt"/>
              </a:rPr>
              <a:t>Statute requires the guaranteed yield on golden pennies to increase in proportion to changes in the basic allotment and as necessary to keep pace with the 96th percentile of wealth per </a:t>
            </a:r>
            <a:r>
              <a:rPr lang="en-US" sz="2800" dirty="0" smtClean="0">
                <a:latin typeface="+mj-lt"/>
              </a:rPr>
              <a:t>WADA.</a:t>
            </a:r>
          </a:p>
          <a:p>
            <a:pPr lvl="1"/>
            <a:endParaRPr lang="en-US" sz="2800" dirty="0">
              <a:latin typeface="+mj-lt"/>
            </a:endParaRPr>
          </a:p>
          <a:p>
            <a:r>
              <a:rPr lang="en-US" sz="3100" dirty="0" smtClean="0">
                <a:latin typeface="+mj-lt"/>
              </a:rPr>
              <a:t>MCR and property value tax relief.  Does not give extra funding to schools.</a:t>
            </a:r>
          </a:p>
          <a:p>
            <a:pPr lvl="2"/>
            <a:endParaRPr lang="en-US" sz="2500" dirty="0" smtClean="0">
              <a:latin typeface="+mj-lt"/>
            </a:endParaRPr>
          </a:p>
          <a:p>
            <a:pPr lvl="2"/>
            <a:endParaRPr lang="en-US" sz="2500" dirty="0" smtClean="0">
              <a:latin typeface="+mj-lt"/>
            </a:endParaRPr>
          </a:p>
          <a:p>
            <a:pPr marL="685800" lvl="2" indent="0">
              <a:buNone/>
            </a:pPr>
            <a:endParaRPr lang="en-US" sz="2500" dirty="0" smtClean="0">
              <a:latin typeface="+mj-lt"/>
            </a:endParaRPr>
          </a:p>
          <a:p>
            <a:pPr marL="342900" lvl="1" indent="0">
              <a:buNone/>
            </a:pPr>
            <a:endParaRPr lang="en-US" sz="3100" dirty="0" smtClean="0">
              <a:latin typeface="+mj-lt"/>
            </a:endParaRPr>
          </a:p>
          <a:p>
            <a:pPr marL="685800" lvl="2" indent="0">
              <a:buNone/>
            </a:pPr>
            <a:endParaRPr lang="en-US" sz="2500" dirty="0" smtClean="0">
              <a:latin typeface="+mj-lt"/>
            </a:endParaRPr>
          </a:p>
        </p:txBody>
      </p:sp>
      <p:sp>
        <p:nvSpPr>
          <p:cNvPr id="4" name="Slide Number Placeholder 3"/>
          <p:cNvSpPr>
            <a:spLocks noGrp="1"/>
          </p:cNvSpPr>
          <p:nvPr>
            <p:ph type="sldNum" sz="quarter" idx="12"/>
          </p:nvPr>
        </p:nvSpPr>
        <p:spPr/>
        <p:txBody>
          <a:bodyPr/>
          <a:lstStyle/>
          <a:p>
            <a:fld id="{4828C995-FA3A-45B5-BFC1-3AAE01F0A204}" type="slidenum">
              <a:rPr lang="en-US" altLang="en-US" smtClean="0"/>
              <a:pPr/>
              <a:t>5</a:t>
            </a:fld>
            <a:endParaRPr lang="en-US" altLang="en-US"/>
          </a:p>
        </p:txBody>
      </p:sp>
    </p:spTree>
    <p:extLst>
      <p:ext uri="{BB962C8B-B14F-4D97-AF65-F5344CB8AC3E}">
        <p14:creationId xmlns:p14="http://schemas.microsoft.com/office/powerpoint/2010/main" val="3564468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86738" cy="685800"/>
          </a:xfrm>
        </p:spPr>
        <p:txBody>
          <a:bodyPr>
            <a:normAutofit/>
          </a:bodyPr>
          <a:lstStyle/>
          <a:p>
            <a:r>
              <a:rPr lang="en-US" dirty="0" smtClean="0"/>
              <a:t>Wrapping up 2022-2023</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7812771"/>
              </p:ext>
            </p:extLst>
          </p:nvPr>
        </p:nvGraphicFramePr>
        <p:xfrm>
          <a:off x="457200" y="838200"/>
          <a:ext cx="7772400" cy="1981655"/>
        </p:xfrm>
        <a:graphic>
          <a:graphicData uri="http://schemas.openxmlformats.org/drawingml/2006/table">
            <a:tbl>
              <a:tblPr firstRow="1" bandRow="1">
                <a:tableStyleId>{93296810-A885-4BE3-A3E7-6D5BEEA58F35}</a:tableStyleId>
              </a:tblPr>
              <a:tblGrid>
                <a:gridCol w="21336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518615">
                <a:tc>
                  <a:txBody>
                    <a:bodyPr/>
                    <a:lstStyle/>
                    <a:p>
                      <a:r>
                        <a:rPr lang="en-US" sz="1400" dirty="0" smtClean="0"/>
                        <a:t>Revenue</a:t>
                      </a:r>
                      <a:endParaRPr lang="en-US" sz="1400" dirty="0"/>
                    </a:p>
                  </a:txBody>
                  <a:tcPr/>
                </a:tc>
                <a:tc>
                  <a:txBody>
                    <a:bodyPr/>
                    <a:lstStyle/>
                    <a:p>
                      <a:pPr algn="ctr"/>
                      <a:r>
                        <a:rPr lang="en-US" sz="1400" dirty="0" smtClean="0"/>
                        <a:t>2022-23</a:t>
                      </a:r>
                    </a:p>
                    <a:p>
                      <a:pPr algn="ctr"/>
                      <a:r>
                        <a:rPr lang="en-US" sz="1400" dirty="0" smtClean="0"/>
                        <a:t>Revised Budget</a:t>
                      </a:r>
                    </a:p>
                  </a:txBody>
                  <a:tcPr/>
                </a:tc>
                <a:tc>
                  <a:txBody>
                    <a:bodyPr/>
                    <a:lstStyle/>
                    <a:p>
                      <a:pPr algn="ctr"/>
                      <a:r>
                        <a:rPr lang="en-US" sz="1400" dirty="0" smtClean="0"/>
                        <a:t>2022-23 </a:t>
                      </a:r>
                    </a:p>
                    <a:p>
                      <a:pPr algn="ctr"/>
                      <a:r>
                        <a:rPr lang="en-US" sz="1400" dirty="0" smtClean="0"/>
                        <a:t>Estimated</a:t>
                      </a:r>
                      <a:r>
                        <a:rPr lang="en-US" sz="1400" baseline="0" dirty="0" smtClean="0"/>
                        <a:t> Finish</a:t>
                      </a:r>
                      <a:endParaRPr lang="en-US" sz="1400" dirty="0"/>
                    </a:p>
                  </a:txBody>
                  <a:tcPr/>
                </a:tc>
                <a:extLst>
                  <a:ext uri="{0D108BD9-81ED-4DB2-BD59-A6C34878D82A}">
                    <a16:rowId xmlns:a16="http://schemas.microsoft.com/office/drawing/2014/main" val="10000"/>
                  </a:ext>
                </a:extLst>
              </a:tr>
              <a:tr h="327546">
                <a:tc>
                  <a:txBody>
                    <a:bodyPr/>
                    <a:lstStyle/>
                    <a:p>
                      <a:r>
                        <a:rPr lang="en-US" sz="1800" dirty="0" smtClean="0"/>
                        <a:t>Local</a:t>
                      </a:r>
                      <a:endParaRPr lang="en-US" sz="1800" dirty="0"/>
                    </a:p>
                  </a:txBody>
                  <a:tcPr/>
                </a:tc>
                <a:tc>
                  <a:txBody>
                    <a:bodyPr/>
                    <a:lstStyle/>
                    <a:p>
                      <a:pPr algn="r"/>
                      <a:r>
                        <a:rPr lang="en-US" sz="1800" dirty="0" smtClean="0">
                          <a:latin typeface="+mn-lt"/>
                        </a:rPr>
                        <a:t>61,091,136</a:t>
                      </a:r>
                      <a:endParaRPr lang="en-US" sz="1800" dirty="0">
                        <a:latin typeface="+mn-lt"/>
                      </a:endParaRPr>
                    </a:p>
                  </a:txBody>
                  <a:tcPr/>
                </a:tc>
                <a:tc>
                  <a:txBody>
                    <a:bodyPr/>
                    <a:lstStyle/>
                    <a:p>
                      <a:pPr algn="r"/>
                      <a:r>
                        <a:rPr lang="en-US" sz="1800" dirty="0" smtClean="0">
                          <a:solidFill>
                            <a:schemeClr val="tx1"/>
                          </a:solidFill>
                          <a:latin typeface="+mn-lt"/>
                        </a:rPr>
                        <a:t>63,628,033</a:t>
                      </a:r>
                      <a:endParaRPr lang="en-US" sz="1800" dirty="0">
                        <a:solidFill>
                          <a:schemeClr val="tx1"/>
                        </a:solidFill>
                        <a:latin typeface="+mn-lt"/>
                      </a:endParaRPr>
                    </a:p>
                  </a:txBody>
                  <a:tcPr/>
                </a:tc>
                <a:extLst>
                  <a:ext uri="{0D108BD9-81ED-4DB2-BD59-A6C34878D82A}">
                    <a16:rowId xmlns:a16="http://schemas.microsoft.com/office/drawing/2014/main" val="10001"/>
                  </a:ext>
                </a:extLst>
              </a:tr>
              <a:tr h="327546">
                <a:tc>
                  <a:txBody>
                    <a:bodyPr/>
                    <a:lstStyle/>
                    <a:p>
                      <a:r>
                        <a:rPr lang="en-US" sz="1800" dirty="0" smtClean="0"/>
                        <a:t>State</a:t>
                      </a:r>
                      <a:endParaRPr lang="en-US" sz="1800" dirty="0"/>
                    </a:p>
                  </a:txBody>
                  <a:tcPr/>
                </a:tc>
                <a:tc>
                  <a:txBody>
                    <a:bodyPr/>
                    <a:lstStyle/>
                    <a:p>
                      <a:pPr algn="r"/>
                      <a:r>
                        <a:rPr lang="en-US" sz="1800" dirty="0" smtClean="0">
                          <a:latin typeface="+mn-lt"/>
                        </a:rPr>
                        <a:t>57,512,164</a:t>
                      </a:r>
                      <a:endParaRPr lang="en-US" sz="1800" dirty="0">
                        <a:latin typeface="+mn-lt"/>
                      </a:endParaRPr>
                    </a:p>
                  </a:txBody>
                  <a:tcPr/>
                </a:tc>
                <a:tc>
                  <a:txBody>
                    <a:bodyPr/>
                    <a:lstStyle/>
                    <a:p>
                      <a:pPr algn="r"/>
                      <a:r>
                        <a:rPr lang="en-US" sz="1800" dirty="0" smtClean="0">
                          <a:solidFill>
                            <a:schemeClr val="tx1"/>
                          </a:solidFill>
                          <a:latin typeface="+mn-lt"/>
                        </a:rPr>
                        <a:t>55,513,451</a:t>
                      </a:r>
                      <a:endParaRPr lang="en-US" sz="1800" dirty="0">
                        <a:solidFill>
                          <a:schemeClr val="tx1"/>
                        </a:solidFill>
                        <a:latin typeface="+mn-lt"/>
                      </a:endParaRPr>
                    </a:p>
                  </a:txBody>
                  <a:tcPr/>
                </a:tc>
                <a:extLst>
                  <a:ext uri="{0D108BD9-81ED-4DB2-BD59-A6C34878D82A}">
                    <a16:rowId xmlns:a16="http://schemas.microsoft.com/office/drawing/2014/main" val="10002"/>
                  </a:ext>
                </a:extLst>
              </a:tr>
              <a:tr h="327546">
                <a:tc>
                  <a:txBody>
                    <a:bodyPr/>
                    <a:lstStyle/>
                    <a:p>
                      <a:r>
                        <a:rPr lang="en-US" sz="1800" smtClean="0"/>
                        <a:t>Federal</a:t>
                      </a:r>
                      <a:endParaRPr lang="en-US" sz="1800" dirty="0"/>
                    </a:p>
                  </a:txBody>
                  <a:tcPr/>
                </a:tc>
                <a:tc>
                  <a:txBody>
                    <a:bodyPr/>
                    <a:lstStyle/>
                    <a:p>
                      <a:pPr algn="r"/>
                      <a:r>
                        <a:rPr lang="en-US" sz="1800" u="sng" dirty="0" smtClean="0">
                          <a:latin typeface="+mn-lt"/>
                        </a:rPr>
                        <a:t>2,440,000</a:t>
                      </a:r>
                      <a:endParaRPr lang="en-US" sz="1800" u="sng" dirty="0">
                        <a:latin typeface="+mn-lt"/>
                      </a:endParaRPr>
                    </a:p>
                  </a:txBody>
                  <a:tcPr/>
                </a:tc>
                <a:tc>
                  <a:txBody>
                    <a:bodyPr/>
                    <a:lstStyle/>
                    <a:p>
                      <a:pPr algn="r"/>
                      <a:r>
                        <a:rPr lang="en-US" sz="1800" u="sng" dirty="0" smtClean="0">
                          <a:solidFill>
                            <a:schemeClr val="tx1"/>
                          </a:solidFill>
                          <a:latin typeface="+mn-lt"/>
                        </a:rPr>
                        <a:t>2,521,757</a:t>
                      </a:r>
                      <a:endParaRPr lang="en-US" sz="1800" u="sng" dirty="0">
                        <a:solidFill>
                          <a:schemeClr val="tx1"/>
                        </a:solidFill>
                        <a:latin typeface="+mn-lt"/>
                      </a:endParaRPr>
                    </a:p>
                  </a:txBody>
                  <a:tcPr/>
                </a:tc>
                <a:extLst>
                  <a:ext uri="{0D108BD9-81ED-4DB2-BD59-A6C34878D82A}">
                    <a16:rowId xmlns:a16="http://schemas.microsoft.com/office/drawing/2014/main" val="10003"/>
                  </a:ext>
                </a:extLst>
              </a:tr>
              <a:tr h="327546">
                <a:tc>
                  <a:txBody>
                    <a:bodyPr/>
                    <a:lstStyle/>
                    <a:p>
                      <a:r>
                        <a:rPr lang="en-US" sz="1800" smtClean="0"/>
                        <a:t>Total</a:t>
                      </a:r>
                      <a:endParaRPr lang="en-US" sz="1800" b="1" dirty="0"/>
                    </a:p>
                  </a:txBody>
                  <a:tcPr/>
                </a:tc>
                <a:tc>
                  <a:txBody>
                    <a:bodyPr/>
                    <a:lstStyle/>
                    <a:p>
                      <a:pPr algn="r"/>
                      <a:r>
                        <a:rPr lang="en-US" sz="1800" dirty="0" smtClean="0">
                          <a:latin typeface="+mn-lt"/>
                        </a:rPr>
                        <a:t>121,043,300</a:t>
                      </a:r>
                      <a:endParaRPr lang="en-US" sz="1800" dirty="0">
                        <a:latin typeface="+mn-lt"/>
                      </a:endParaRPr>
                    </a:p>
                  </a:txBody>
                  <a:tcPr/>
                </a:tc>
                <a:tc>
                  <a:txBody>
                    <a:bodyPr/>
                    <a:lstStyle/>
                    <a:p>
                      <a:pPr algn="r"/>
                      <a:r>
                        <a:rPr lang="en-US" sz="1800" dirty="0" smtClean="0">
                          <a:solidFill>
                            <a:schemeClr val="tx1"/>
                          </a:solidFill>
                          <a:latin typeface="+mn-lt"/>
                        </a:rPr>
                        <a:t>121,663,241</a:t>
                      </a:r>
                      <a:endParaRPr lang="en-US" sz="1800" dirty="0">
                        <a:solidFill>
                          <a:schemeClr val="tx1"/>
                        </a:solidFill>
                        <a:latin typeface="+mn-lt"/>
                      </a:endParaRPr>
                    </a:p>
                  </a:txBody>
                  <a:tcPr/>
                </a:tc>
                <a:extLst>
                  <a:ext uri="{0D108BD9-81ED-4DB2-BD59-A6C34878D82A}">
                    <a16:rowId xmlns:a16="http://schemas.microsoft.com/office/drawing/2014/main" val="10004"/>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770344702"/>
              </p:ext>
            </p:extLst>
          </p:nvPr>
        </p:nvGraphicFramePr>
        <p:xfrm>
          <a:off x="457200" y="2903812"/>
          <a:ext cx="7772400" cy="3444240"/>
        </p:xfrm>
        <a:graphic>
          <a:graphicData uri="http://schemas.openxmlformats.org/drawingml/2006/table">
            <a:tbl>
              <a:tblPr firstRow="1" bandRow="1">
                <a:tableStyleId>{93296810-A885-4BE3-A3E7-6D5BEEA58F35}</a:tableStyleId>
              </a:tblPr>
              <a:tblGrid>
                <a:gridCol w="21336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42900">
                <a:tc>
                  <a:txBody>
                    <a:bodyPr/>
                    <a:lstStyle/>
                    <a:p>
                      <a:r>
                        <a:rPr lang="en-US" sz="1400" dirty="0" smtClean="0"/>
                        <a:t>Expenses</a:t>
                      </a:r>
                      <a:endParaRPr lang="en-US" sz="1400" dirty="0"/>
                    </a:p>
                  </a:txBody>
                  <a:tcPr/>
                </a:tc>
                <a:tc>
                  <a:txBody>
                    <a:bodyPr/>
                    <a:lstStyle/>
                    <a:p>
                      <a:pPr algn="ctr"/>
                      <a:r>
                        <a:rPr lang="en-US" sz="1400" dirty="0" smtClean="0"/>
                        <a:t>2022-23</a:t>
                      </a:r>
                    </a:p>
                    <a:p>
                      <a:pPr algn="ctr"/>
                      <a:r>
                        <a:rPr lang="en-US" sz="1400" dirty="0" smtClean="0"/>
                        <a:t>Revised Budget</a:t>
                      </a:r>
                    </a:p>
                  </a:txBody>
                  <a:tcPr/>
                </a:tc>
                <a:tc>
                  <a:txBody>
                    <a:bodyPr/>
                    <a:lstStyle/>
                    <a:p>
                      <a:pPr algn="ctr"/>
                      <a:r>
                        <a:rPr lang="en-US" sz="1400" dirty="0" smtClean="0"/>
                        <a:t>2022-23 </a:t>
                      </a:r>
                    </a:p>
                    <a:p>
                      <a:pPr algn="ctr"/>
                      <a:r>
                        <a:rPr lang="en-US" sz="1400" dirty="0" smtClean="0"/>
                        <a:t>Estimated</a:t>
                      </a:r>
                      <a:r>
                        <a:rPr lang="en-US" sz="1400" baseline="0" dirty="0" smtClean="0"/>
                        <a:t> Finish</a:t>
                      </a:r>
                      <a:endParaRPr lang="en-US" sz="1400" dirty="0"/>
                    </a:p>
                  </a:txBody>
                  <a:tcPr/>
                </a:tc>
                <a:extLst>
                  <a:ext uri="{0D108BD9-81ED-4DB2-BD59-A6C34878D82A}">
                    <a16:rowId xmlns:a16="http://schemas.microsoft.com/office/drawing/2014/main" val="10000"/>
                  </a:ext>
                </a:extLst>
              </a:tr>
              <a:tr h="342900">
                <a:tc>
                  <a:txBody>
                    <a:bodyPr/>
                    <a:lstStyle/>
                    <a:p>
                      <a:r>
                        <a:rPr lang="en-US" sz="1800" dirty="0" smtClean="0"/>
                        <a:t>Payroll</a:t>
                      </a:r>
                      <a:endParaRPr lang="en-US" sz="1800" dirty="0"/>
                    </a:p>
                  </a:txBody>
                  <a:tcPr/>
                </a:tc>
                <a:tc>
                  <a:txBody>
                    <a:bodyPr/>
                    <a:lstStyle/>
                    <a:p>
                      <a:pPr algn="r"/>
                      <a:r>
                        <a:rPr lang="en-US" sz="1800" dirty="0" smtClean="0"/>
                        <a:t>96,857,182</a:t>
                      </a:r>
                      <a:endParaRPr lang="en-US" sz="1800" dirty="0"/>
                    </a:p>
                  </a:txBody>
                  <a:tcPr/>
                </a:tc>
                <a:tc>
                  <a:txBody>
                    <a:bodyPr/>
                    <a:lstStyle/>
                    <a:p>
                      <a:pPr algn="r"/>
                      <a:r>
                        <a:rPr lang="en-US" sz="1800" dirty="0" smtClean="0"/>
                        <a:t>96,041,107</a:t>
                      </a:r>
                      <a:endParaRPr lang="en-US" sz="1800" dirty="0"/>
                    </a:p>
                  </a:txBody>
                  <a:tcPr/>
                </a:tc>
                <a:extLst>
                  <a:ext uri="{0D108BD9-81ED-4DB2-BD59-A6C34878D82A}">
                    <a16:rowId xmlns:a16="http://schemas.microsoft.com/office/drawing/2014/main" val="10001"/>
                  </a:ext>
                </a:extLst>
              </a:tr>
              <a:tr h="342900">
                <a:tc>
                  <a:txBody>
                    <a:bodyPr/>
                    <a:lstStyle/>
                    <a:p>
                      <a:r>
                        <a:rPr lang="en-US" sz="1800" smtClean="0"/>
                        <a:t>Contracted Services</a:t>
                      </a:r>
                      <a:endParaRPr lang="en-US" sz="1800" dirty="0"/>
                    </a:p>
                  </a:txBody>
                  <a:tcPr/>
                </a:tc>
                <a:tc>
                  <a:txBody>
                    <a:bodyPr/>
                    <a:lstStyle/>
                    <a:p>
                      <a:pPr algn="r"/>
                      <a:r>
                        <a:rPr lang="en-US" sz="1800" dirty="0" smtClean="0"/>
                        <a:t>14,685,579</a:t>
                      </a:r>
                      <a:endParaRPr lang="en-US" sz="1800" dirty="0"/>
                    </a:p>
                  </a:txBody>
                  <a:tcPr/>
                </a:tc>
                <a:tc>
                  <a:txBody>
                    <a:bodyPr/>
                    <a:lstStyle/>
                    <a:p>
                      <a:pPr algn="r"/>
                      <a:r>
                        <a:rPr lang="en-US" sz="1800" dirty="0" smtClean="0"/>
                        <a:t>14,465,895</a:t>
                      </a:r>
                      <a:endParaRPr lang="en-US" sz="1800" dirty="0"/>
                    </a:p>
                  </a:txBody>
                  <a:tcPr/>
                </a:tc>
                <a:extLst>
                  <a:ext uri="{0D108BD9-81ED-4DB2-BD59-A6C34878D82A}">
                    <a16:rowId xmlns:a16="http://schemas.microsoft.com/office/drawing/2014/main" val="10002"/>
                  </a:ext>
                </a:extLst>
              </a:tr>
              <a:tr h="342900">
                <a:tc>
                  <a:txBody>
                    <a:bodyPr/>
                    <a:lstStyle/>
                    <a:p>
                      <a:r>
                        <a:rPr lang="en-US" sz="1800" dirty="0" smtClean="0"/>
                        <a:t>Supplies</a:t>
                      </a:r>
                      <a:endParaRPr lang="en-US" sz="1800" dirty="0"/>
                    </a:p>
                  </a:txBody>
                  <a:tcPr/>
                </a:tc>
                <a:tc>
                  <a:txBody>
                    <a:bodyPr/>
                    <a:lstStyle/>
                    <a:p>
                      <a:pPr algn="r"/>
                      <a:r>
                        <a:rPr lang="en-US" sz="1800" dirty="0" smtClean="0"/>
                        <a:t>4,748,412</a:t>
                      </a:r>
                      <a:endParaRPr lang="en-US" sz="1800" dirty="0"/>
                    </a:p>
                  </a:txBody>
                  <a:tcPr/>
                </a:tc>
                <a:tc>
                  <a:txBody>
                    <a:bodyPr/>
                    <a:lstStyle/>
                    <a:p>
                      <a:pPr algn="r"/>
                      <a:r>
                        <a:rPr lang="en-US" sz="1800" dirty="0" smtClean="0"/>
                        <a:t>4,621,301</a:t>
                      </a:r>
                      <a:endParaRPr lang="en-US" sz="1800" dirty="0"/>
                    </a:p>
                  </a:txBody>
                  <a:tcPr/>
                </a:tc>
                <a:extLst>
                  <a:ext uri="{0D108BD9-81ED-4DB2-BD59-A6C34878D82A}">
                    <a16:rowId xmlns:a16="http://schemas.microsoft.com/office/drawing/2014/main" val="10003"/>
                  </a:ext>
                </a:extLst>
              </a:tr>
              <a:tr h="342900">
                <a:tc>
                  <a:txBody>
                    <a:bodyPr/>
                    <a:lstStyle/>
                    <a:p>
                      <a:r>
                        <a:rPr lang="en-US" sz="1800" dirty="0" smtClean="0"/>
                        <a:t>Misc. Operating</a:t>
                      </a:r>
                      <a:endParaRPr lang="en-US" sz="1800" dirty="0"/>
                    </a:p>
                  </a:txBody>
                  <a:tcPr/>
                </a:tc>
                <a:tc>
                  <a:txBody>
                    <a:bodyPr/>
                    <a:lstStyle/>
                    <a:p>
                      <a:pPr algn="r"/>
                      <a:r>
                        <a:rPr lang="en-US" sz="1800" dirty="0" smtClean="0"/>
                        <a:t>3,389,793</a:t>
                      </a:r>
                      <a:endParaRPr lang="en-US" sz="1800" dirty="0"/>
                    </a:p>
                  </a:txBody>
                  <a:tcPr/>
                </a:tc>
                <a:tc>
                  <a:txBody>
                    <a:bodyPr/>
                    <a:lstStyle/>
                    <a:p>
                      <a:pPr algn="r"/>
                      <a:r>
                        <a:rPr lang="en-US" sz="1800" dirty="0" smtClean="0"/>
                        <a:t>3,047,231</a:t>
                      </a:r>
                      <a:endParaRPr lang="en-US" sz="1800" dirty="0"/>
                    </a:p>
                  </a:txBody>
                  <a:tcPr/>
                </a:tc>
                <a:extLst>
                  <a:ext uri="{0D108BD9-81ED-4DB2-BD59-A6C34878D82A}">
                    <a16:rowId xmlns:a16="http://schemas.microsoft.com/office/drawing/2014/main" val="10004"/>
                  </a:ext>
                </a:extLst>
              </a:tr>
              <a:tr h="342900">
                <a:tc>
                  <a:txBody>
                    <a:bodyPr/>
                    <a:lstStyle/>
                    <a:p>
                      <a:r>
                        <a:rPr lang="en-US" sz="1800" dirty="0" smtClean="0"/>
                        <a:t>Debt Service*</a:t>
                      </a:r>
                      <a:endParaRPr lang="en-US" sz="1800" dirty="0"/>
                    </a:p>
                  </a:txBody>
                  <a:tcPr/>
                </a:tc>
                <a:tc>
                  <a:txBody>
                    <a:bodyPr/>
                    <a:lstStyle/>
                    <a:p>
                      <a:pPr algn="r"/>
                      <a:r>
                        <a:rPr lang="en-US" sz="1800" u="none" dirty="0" smtClean="0"/>
                        <a:t>112,408</a:t>
                      </a:r>
                      <a:endParaRPr lang="en-US" sz="1800" u="none" dirty="0"/>
                    </a:p>
                  </a:txBody>
                  <a:tcPr/>
                </a:tc>
                <a:tc>
                  <a:txBody>
                    <a:bodyPr/>
                    <a:lstStyle/>
                    <a:p>
                      <a:pPr algn="r"/>
                      <a:r>
                        <a:rPr lang="en-US" sz="1800" u="none" dirty="0" smtClean="0"/>
                        <a:t>112,322</a:t>
                      </a:r>
                      <a:endParaRPr lang="en-US" sz="1800" u="none" dirty="0"/>
                    </a:p>
                  </a:txBody>
                  <a:tcPr/>
                </a:tc>
                <a:extLst>
                  <a:ext uri="{0D108BD9-81ED-4DB2-BD59-A6C34878D82A}">
                    <a16:rowId xmlns:a16="http://schemas.microsoft.com/office/drawing/2014/main" val="10005"/>
                  </a:ext>
                </a:extLst>
              </a:tr>
              <a:tr h="342900">
                <a:tc>
                  <a:txBody>
                    <a:bodyPr/>
                    <a:lstStyle/>
                    <a:p>
                      <a:r>
                        <a:rPr lang="en-US" sz="1800" dirty="0" smtClean="0"/>
                        <a:t>Capital Outlay</a:t>
                      </a:r>
                      <a:endParaRPr lang="en-US" sz="1800" dirty="0"/>
                    </a:p>
                  </a:txBody>
                  <a:tcPr/>
                </a:tc>
                <a:tc>
                  <a:txBody>
                    <a:bodyPr/>
                    <a:lstStyle/>
                    <a:p>
                      <a:pPr algn="r"/>
                      <a:r>
                        <a:rPr lang="en-US" sz="1800" u="sng" dirty="0" smtClean="0"/>
                        <a:t>121,071</a:t>
                      </a:r>
                      <a:endParaRPr lang="en-US" sz="1800" u="sng" dirty="0"/>
                    </a:p>
                  </a:txBody>
                  <a:tcPr/>
                </a:tc>
                <a:tc>
                  <a:txBody>
                    <a:bodyPr/>
                    <a:lstStyle/>
                    <a:p>
                      <a:pPr algn="r"/>
                      <a:r>
                        <a:rPr lang="en-US" sz="1800" u="sng" dirty="0" smtClean="0"/>
                        <a:t>130,586</a:t>
                      </a:r>
                      <a:endParaRPr lang="en-US" sz="1800" u="sng" dirty="0"/>
                    </a:p>
                  </a:txBody>
                  <a:tcPr/>
                </a:tc>
                <a:extLst>
                  <a:ext uri="{0D108BD9-81ED-4DB2-BD59-A6C34878D82A}">
                    <a16:rowId xmlns:a16="http://schemas.microsoft.com/office/drawing/2014/main" val="10006"/>
                  </a:ext>
                </a:extLst>
              </a:tr>
              <a:tr h="342900">
                <a:tc>
                  <a:txBody>
                    <a:bodyPr/>
                    <a:lstStyle/>
                    <a:p>
                      <a:r>
                        <a:rPr lang="en-US" sz="1800" dirty="0" smtClean="0"/>
                        <a:t>Total</a:t>
                      </a:r>
                      <a:endParaRPr lang="en-US" sz="1800" b="1" dirty="0"/>
                    </a:p>
                  </a:txBody>
                  <a:tcPr/>
                </a:tc>
                <a:tc>
                  <a:txBody>
                    <a:bodyPr/>
                    <a:lstStyle/>
                    <a:p>
                      <a:pPr algn="r"/>
                      <a:r>
                        <a:rPr lang="en-US" sz="1800" u="none" dirty="0" smtClean="0"/>
                        <a:t>119,749,837</a:t>
                      </a:r>
                      <a:endParaRPr lang="en-US" sz="1800" u="none" dirty="0"/>
                    </a:p>
                  </a:txBody>
                  <a:tcPr/>
                </a:tc>
                <a:tc>
                  <a:txBody>
                    <a:bodyPr/>
                    <a:lstStyle/>
                    <a:p>
                      <a:pPr algn="r"/>
                      <a:r>
                        <a:rPr lang="en-US" sz="1800" u="none" dirty="0" smtClean="0"/>
                        <a:t>118,418,441</a:t>
                      </a:r>
                      <a:endParaRPr lang="en-US" sz="1800" u="none" dirty="0"/>
                    </a:p>
                  </a:txBody>
                  <a:tcPr/>
                </a:tc>
                <a:extLst>
                  <a:ext uri="{0D108BD9-81ED-4DB2-BD59-A6C34878D82A}">
                    <a16:rowId xmlns:a16="http://schemas.microsoft.com/office/drawing/2014/main" val="10007"/>
                  </a:ext>
                </a:extLst>
              </a:tr>
              <a:tr h="342900">
                <a:tc>
                  <a:txBody>
                    <a:bodyPr/>
                    <a:lstStyle/>
                    <a:p>
                      <a:r>
                        <a:rPr lang="en-US" sz="1800" dirty="0" smtClean="0"/>
                        <a:t>Excess/Deficit</a:t>
                      </a:r>
                      <a:endParaRPr lang="en-US" sz="1800" dirty="0"/>
                    </a:p>
                  </a:txBody>
                  <a:tcPr/>
                </a:tc>
                <a:tc>
                  <a:txBody>
                    <a:bodyPr/>
                    <a:lstStyle/>
                    <a:p>
                      <a:pPr algn="r"/>
                      <a:r>
                        <a:rPr lang="en-US" sz="1800" dirty="0" smtClean="0"/>
                        <a:t>1,293,463</a:t>
                      </a:r>
                      <a:endParaRPr lang="en-US" sz="1800" dirty="0"/>
                    </a:p>
                  </a:txBody>
                  <a:tcPr/>
                </a:tc>
                <a:tc>
                  <a:txBody>
                    <a:bodyPr/>
                    <a:lstStyle/>
                    <a:p>
                      <a:pPr algn="r"/>
                      <a:r>
                        <a:rPr lang="en-US" sz="1800" dirty="0" smtClean="0"/>
                        <a:t>3,244,800</a:t>
                      </a:r>
                      <a:endParaRPr lang="en-US" sz="1800" dirty="0"/>
                    </a:p>
                  </a:txBody>
                  <a:tcPr/>
                </a:tc>
                <a:extLst>
                  <a:ext uri="{0D108BD9-81ED-4DB2-BD59-A6C34878D82A}">
                    <a16:rowId xmlns:a16="http://schemas.microsoft.com/office/drawing/2014/main" val="10008"/>
                  </a:ext>
                </a:extLst>
              </a:tr>
            </a:tbl>
          </a:graphicData>
        </a:graphic>
      </p:graphicFrame>
      <p:sp>
        <p:nvSpPr>
          <p:cNvPr id="3" name="Slide Number Placeholder 2"/>
          <p:cNvSpPr>
            <a:spLocks noGrp="1"/>
          </p:cNvSpPr>
          <p:nvPr>
            <p:ph type="sldNum" sz="quarter" idx="12"/>
          </p:nvPr>
        </p:nvSpPr>
        <p:spPr/>
        <p:txBody>
          <a:bodyPr/>
          <a:lstStyle/>
          <a:p>
            <a:fld id="{4828C995-FA3A-45B5-BFC1-3AAE01F0A204}" type="slidenum">
              <a:rPr lang="en-US" altLang="en-US" smtClean="0"/>
              <a:pPr/>
              <a:t>6</a:t>
            </a:fld>
            <a:endParaRPr lang="en-US" altLang="en-US" dirty="0"/>
          </a:p>
        </p:txBody>
      </p:sp>
      <p:sp>
        <p:nvSpPr>
          <p:cNvPr id="6" name="TextBox 5"/>
          <p:cNvSpPr txBox="1"/>
          <p:nvPr/>
        </p:nvSpPr>
        <p:spPr>
          <a:xfrm>
            <a:off x="375718" y="6553200"/>
            <a:ext cx="8077342" cy="276999"/>
          </a:xfrm>
          <a:prstGeom prst="rect">
            <a:avLst/>
          </a:prstGeom>
          <a:noFill/>
        </p:spPr>
        <p:txBody>
          <a:bodyPr wrap="square" rtlCol="0">
            <a:spAutoFit/>
          </a:bodyPr>
          <a:lstStyle/>
          <a:p>
            <a:r>
              <a:rPr lang="en-US" sz="1200" dirty="0" smtClean="0"/>
              <a:t>*Reclassifications pending due to GASB 87/96</a:t>
            </a:r>
            <a:r>
              <a:rPr lang="en-US" sz="1200" dirty="0"/>
              <a:t> </a:t>
            </a:r>
            <a:r>
              <a:rPr lang="en-US" sz="1200" dirty="0" smtClean="0"/>
              <a:t>and Maintenance of Effort.</a:t>
            </a:r>
            <a:endParaRPr lang="en-US" sz="1200" dirty="0"/>
          </a:p>
        </p:txBody>
      </p:sp>
    </p:spTree>
    <p:extLst>
      <p:ext uri="{BB962C8B-B14F-4D97-AF65-F5344CB8AC3E}">
        <p14:creationId xmlns:p14="http://schemas.microsoft.com/office/powerpoint/2010/main" val="3566290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r>
              <a:rPr lang="en-US" sz="4000" dirty="0" smtClean="0"/>
              <a:t>Fund Balance Summary – General Fund</a:t>
            </a:r>
            <a:endParaRPr lang="en-US" sz="4000" dirty="0"/>
          </a:p>
        </p:txBody>
      </p:sp>
      <p:graphicFrame>
        <p:nvGraphicFramePr>
          <p:cNvPr id="6" name="Content Placeholder 3"/>
          <p:cNvGraphicFramePr>
            <a:graphicFrameLocks/>
          </p:cNvGraphicFramePr>
          <p:nvPr>
            <p:extLst>
              <p:ext uri="{D42A27DB-BD31-4B8C-83A1-F6EECF244321}">
                <p14:modId xmlns:p14="http://schemas.microsoft.com/office/powerpoint/2010/main" val="1904286188"/>
              </p:ext>
            </p:extLst>
          </p:nvPr>
        </p:nvGraphicFramePr>
        <p:xfrm>
          <a:off x="800100" y="1524000"/>
          <a:ext cx="7543800" cy="3672840"/>
        </p:xfrm>
        <a:graphic>
          <a:graphicData uri="http://schemas.openxmlformats.org/drawingml/2006/table">
            <a:tbl>
              <a:tblPr firstRow="1" bandRow="1">
                <a:tableStyleId>{93296810-A885-4BE3-A3E7-6D5BEEA58F35}</a:tableStyleId>
              </a:tblPr>
              <a:tblGrid>
                <a:gridCol w="48768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tblGrid>
              <a:tr h="533400">
                <a:tc>
                  <a:txBody>
                    <a:bodyPr/>
                    <a:lstStyle/>
                    <a:p>
                      <a:endParaRPr lang="en-US" dirty="0"/>
                    </a:p>
                  </a:txBody>
                  <a:tcPr/>
                </a:tc>
                <a:tc>
                  <a:txBody>
                    <a:bodyPr/>
                    <a:lstStyle/>
                    <a:p>
                      <a:pPr algn="ctr"/>
                      <a:r>
                        <a:rPr lang="en-US" sz="1800" dirty="0" smtClean="0"/>
                        <a:t>General Fund</a:t>
                      </a:r>
                      <a:endParaRPr lang="en-US" sz="1800" dirty="0"/>
                    </a:p>
                  </a:txBody>
                  <a:tcPr/>
                </a:tc>
                <a:extLst>
                  <a:ext uri="{0D108BD9-81ED-4DB2-BD59-A6C34878D82A}">
                    <a16:rowId xmlns:a16="http://schemas.microsoft.com/office/drawing/2014/main" val="10000"/>
                  </a:ext>
                </a:extLst>
              </a:tr>
              <a:tr h="533400">
                <a:tc>
                  <a:txBody>
                    <a:bodyPr/>
                    <a:lstStyle/>
                    <a:p>
                      <a:r>
                        <a:rPr lang="en-US" sz="1800" dirty="0" smtClean="0"/>
                        <a:t>Beginning</a:t>
                      </a:r>
                      <a:r>
                        <a:rPr lang="en-US" sz="1800" baseline="0" dirty="0" smtClean="0"/>
                        <a:t> Fund Balance</a:t>
                      </a:r>
                      <a:endParaRPr lang="en-US" sz="1800" dirty="0"/>
                    </a:p>
                  </a:txBody>
                  <a:tcPr/>
                </a:tc>
                <a:tc>
                  <a:txBody>
                    <a:bodyPr/>
                    <a:lstStyle/>
                    <a:p>
                      <a:pPr algn="r"/>
                      <a:r>
                        <a:rPr lang="en-US" sz="1800" dirty="0" smtClean="0"/>
                        <a:t>29,683,069</a:t>
                      </a:r>
                      <a:endParaRPr lang="en-US" sz="1800" dirty="0"/>
                    </a:p>
                  </a:txBody>
                  <a:tcPr/>
                </a:tc>
                <a:extLst>
                  <a:ext uri="{0D108BD9-81ED-4DB2-BD59-A6C34878D82A}">
                    <a16:rowId xmlns:a16="http://schemas.microsoft.com/office/drawing/2014/main" val="10001"/>
                  </a:ext>
                </a:extLst>
              </a:tr>
              <a:tr h="304800">
                <a:tc>
                  <a:txBody>
                    <a:bodyPr/>
                    <a:lstStyle/>
                    <a:p>
                      <a:endParaRPr lang="en-US" sz="1800" dirty="0"/>
                    </a:p>
                  </a:txBody>
                  <a:tcPr/>
                </a:tc>
                <a:tc>
                  <a:txBody>
                    <a:bodyPr/>
                    <a:lstStyle/>
                    <a:p>
                      <a:pPr algn="r"/>
                      <a:endParaRPr lang="en-US" sz="1800" u="none" dirty="0"/>
                    </a:p>
                  </a:txBody>
                  <a:tcPr/>
                </a:tc>
                <a:extLst>
                  <a:ext uri="{0D108BD9-81ED-4DB2-BD59-A6C34878D82A}">
                    <a16:rowId xmlns:a16="http://schemas.microsoft.com/office/drawing/2014/main" val="2536046166"/>
                  </a:ext>
                </a:extLst>
              </a:tr>
              <a:tr h="533400">
                <a:tc>
                  <a:txBody>
                    <a:bodyPr/>
                    <a:lstStyle/>
                    <a:p>
                      <a:r>
                        <a:rPr lang="en-US" sz="1800" dirty="0" smtClean="0"/>
                        <a:t>2022-23 Total Excess</a:t>
                      </a:r>
                      <a:endParaRPr lang="en-US" sz="1800" dirty="0"/>
                    </a:p>
                  </a:txBody>
                  <a:tcPr/>
                </a:tc>
                <a:tc>
                  <a:txBody>
                    <a:bodyPr/>
                    <a:lstStyle/>
                    <a:p>
                      <a:pPr algn="r"/>
                      <a:r>
                        <a:rPr lang="en-US" sz="1800" u="none" dirty="0" smtClean="0"/>
                        <a:t>3,244,800</a:t>
                      </a:r>
                      <a:endParaRPr lang="en-US" sz="1800" u="none" dirty="0"/>
                    </a:p>
                  </a:txBody>
                  <a:tcPr/>
                </a:tc>
                <a:extLst>
                  <a:ext uri="{0D108BD9-81ED-4DB2-BD59-A6C34878D82A}">
                    <a16:rowId xmlns:a16="http://schemas.microsoft.com/office/drawing/2014/main" val="10002"/>
                  </a:ext>
                </a:extLst>
              </a:tr>
              <a:tr h="533400">
                <a:tc>
                  <a:txBody>
                    <a:bodyPr/>
                    <a:lstStyle/>
                    <a:p>
                      <a:r>
                        <a:rPr lang="en-US" sz="1800" dirty="0" smtClean="0"/>
                        <a:t>Resolution</a:t>
                      </a:r>
                      <a:r>
                        <a:rPr lang="en-US" sz="1800" baseline="0" dirty="0" smtClean="0"/>
                        <a:t> to Transfer to Capital Projects (HVAC, Technology, Mound, Health Services)</a:t>
                      </a:r>
                      <a:endParaRPr lang="en-US" sz="1800" b="0" dirty="0"/>
                    </a:p>
                  </a:txBody>
                  <a:tcPr/>
                </a:tc>
                <a:tc>
                  <a:txBody>
                    <a:bodyPr/>
                    <a:lstStyle/>
                    <a:p>
                      <a:pPr algn="r"/>
                      <a:r>
                        <a:rPr lang="en-US" sz="1800" u="none" dirty="0" smtClean="0"/>
                        <a:t>(1,300,000)</a:t>
                      </a:r>
                      <a:endParaRPr lang="en-US" sz="1800" u="none" dirty="0"/>
                    </a:p>
                  </a:txBody>
                  <a:tcPr/>
                </a:tc>
                <a:extLst>
                  <a:ext uri="{0D108BD9-81ED-4DB2-BD59-A6C34878D82A}">
                    <a16:rowId xmlns:a16="http://schemas.microsoft.com/office/drawing/2014/main" val="10004"/>
                  </a:ext>
                </a:extLst>
              </a:tr>
              <a:tr h="533400">
                <a:tc>
                  <a:txBody>
                    <a:bodyPr/>
                    <a:lstStyle/>
                    <a:p>
                      <a:r>
                        <a:rPr lang="en-US" sz="1800" dirty="0" smtClean="0"/>
                        <a:t>General Fund</a:t>
                      </a:r>
                      <a:r>
                        <a:rPr lang="en-US" sz="1800" baseline="0" dirty="0" smtClean="0"/>
                        <a:t> Excess</a:t>
                      </a:r>
                      <a:endParaRPr lang="en-US" sz="1800" dirty="0"/>
                    </a:p>
                  </a:txBody>
                  <a:tcPr/>
                </a:tc>
                <a:tc>
                  <a:txBody>
                    <a:bodyPr/>
                    <a:lstStyle/>
                    <a:p>
                      <a:pPr algn="r"/>
                      <a:r>
                        <a:rPr lang="en-US" sz="1800" u="none" dirty="0" smtClean="0"/>
                        <a:t>1,944,800</a:t>
                      </a:r>
                      <a:endParaRPr lang="en-US" sz="1800" u="none" dirty="0"/>
                    </a:p>
                  </a:txBody>
                  <a:tcPr/>
                </a:tc>
                <a:extLst>
                  <a:ext uri="{0D108BD9-81ED-4DB2-BD59-A6C34878D82A}">
                    <a16:rowId xmlns:a16="http://schemas.microsoft.com/office/drawing/2014/main" val="2416607551"/>
                  </a:ext>
                </a:extLst>
              </a:tr>
              <a:tr h="533400">
                <a:tc>
                  <a:txBody>
                    <a:bodyPr/>
                    <a:lstStyle/>
                    <a:p>
                      <a:r>
                        <a:rPr lang="en-US" sz="1800" dirty="0" smtClean="0"/>
                        <a:t>Estimated</a:t>
                      </a:r>
                      <a:r>
                        <a:rPr lang="en-US" sz="1800" baseline="0" dirty="0" smtClean="0"/>
                        <a:t> Fund Balance as of June 30, 2023</a:t>
                      </a:r>
                      <a:endParaRPr lang="en-US" sz="1800" b="1" dirty="0"/>
                    </a:p>
                  </a:txBody>
                  <a:tcPr/>
                </a:tc>
                <a:tc>
                  <a:txBody>
                    <a:bodyPr/>
                    <a:lstStyle/>
                    <a:p>
                      <a:pPr algn="r"/>
                      <a:r>
                        <a:rPr lang="en-US" sz="1800" dirty="0" smtClean="0"/>
                        <a:t>31,627,869</a:t>
                      </a:r>
                      <a:endParaRPr lang="en-US" sz="1800" dirty="0"/>
                    </a:p>
                  </a:txBody>
                  <a:tcPr/>
                </a:tc>
                <a:extLst>
                  <a:ext uri="{0D108BD9-81ED-4DB2-BD59-A6C34878D82A}">
                    <a16:rowId xmlns:a16="http://schemas.microsoft.com/office/drawing/2014/main" val="1686222130"/>
                  </a:ext>
                </a:extLst>
              </a:tr>
            </a:tbl>
          </a:graphicData>
        </a:graphic>
      </p:graphicFrame>
      <p:sp>
        <p:nvSpPr>
          <p:cNvPr id="3" name="Slide Number Placeholder 2"/>
          <p:cNvSpPr>
            <a:spLocks noGrp="1"/>
          </p:cNvSpPr>
          <p:nvPr>
            <p:ph type="sldNum" sz="quarter" idx="12"/>
          </p:nvPr>
        </p:nvSpPr>
        <p:spPr/>
        <p:txBody>
          <a:bodyPr/>
          <a:lstStyle/>
          <a:p>
            <a:fld id="{4828C995-FA3A-45B5-BFC1-3AAE01F0A204}" type="slidenum">
              <a:rPr lang="en-US" altLang="en-US" smtClean="0"/>
              <a:pPr/>
              <a:t>7</a:t>
            </a:fld>
            <a:endParaRPr lang="en-US" altLang="en-US"/>
          </a:p>
        </p:txBody>
      </p:sp>
    </p:spTree>
    <p:extLst>
      <p:ext uri="{BB962C8B-B14F-4D97-AF65-F5344CB8AC3E}">
        <p14:creationId xmlns:p14="http://schemas.microsoft.com/office/powerpoint/2010/main" val="2573203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6738" cy="685800"/>
          </a:xfrm>
        </p:spPr>
        <p:txBody>
          <a:bodyPr>
            <a:normAutofit/>
          </a:bodyPr>
          <a:lstStyle/>
          <a:p>
            <a:r>
              <a:rPr lang="en-US" dirty="0" smtClean="0"/>
              <a:t>Tax Rate Trend </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064932846"/>
              </p:ext>
            </p:extLst>
          </p:nvPr>
        </p:nvGraphicFramePr>
        <p:xfrm>
          <a:off x="609600" y="1524000"/>
          <a:ext cx="73152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4828C995-FA3A-45B5-BFC1-3AAE01F0A204}" type="slidenum">
              <a:rPr lang="en-US" altLang="en-US" smtClean="0"/>
              <a:pPr/>
              <a:t>8</a:t>
            </a:fld>
            <a:endParaRPr lang="en-US" altLang="en-US"/>
          </a:p>
        </p:txBody>
      </p:sp>
    </p:spTree>
    <p:extLst>
      <p:ext uri="{BB962C8B-B14F-4D97-AF65-F5344CB8AC3E}">
        <p14:creationId xmlns:p14="http://schemas.microsoft.com/office/powerpoint/2010/main" val="1513591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6738" cy="685800"/>
          </a:xfrm>
        </p:spPr>
        <p:txBody>
          <a:bodyPr>
            <a:normAutofit/>
          </a:bodyPr>
          <a:lstStyle/>
          <a:p>
            <a:r>
              <a:rPr lang="en-US" dirty="0" smtClean="0"/>
              <a:t>Property Value Trend </a:t>
            </a:r>
            <a:endParaRPr lang="en-US" dirty="0">
              <a:solidFill>
                <a:srgbClr val="FF0000"/>
              </a:solidFill>
            </a:endParaRPr>
          </a:p>
        </p:txBody>
      </p:sp>
      <p:graphicFrame>
        <p:nvGraphicFramePr>
          <p:cNvPr id="5" name="Chart 4"/>
          <p:cNvGraphicFramePr>
            <a:graphicFrameLocks/>
          </p:cNvGraphicFramePr>
          <p:nvPr>
            <p:extLst>
              <p:ext uri="{D42A27DB-BD31-4B8C-83A1-F6EECF244321}">
                <p14:modId xmlns:p14="http://schemas.microsoft.com/office/powerpoint/2010/main" val="385188535"/>
              </p:ext>
            </p:extLst>
          </p:nvPr>
        </p:nvGraphicFramePr>
        <p:xfrm>
          <a:off x="833437" y="1600200"/>
          <a:ext cx="7477126"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4828C995-FA3A-45B5-BFC1-3AAE01F0A204}" type="slidenum">
              <a:rPr lang="en-US" altLang="en-US" smtClean="0"/>
              <a:pPr/>
              <a:t>9</a:t>
            </a:fld>
            <a:endParaRPr lang="en-US" altLang="en-US"/>
          </a:p>
        </p:txBody>
      </p:sp>
    </p:spTree>
    <p:extLst>
      <p:ext uri="{BB962C8B-B14F-4D97-AF65-F5344CB8AC3E}">
        <p14:creationId xmlns:p14="http://schemas.microsoft.com/office/powerpoint/2010/main" val="2795797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ck of books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5906</TotalTime>
  <Words>950</Words>
  <Application>Microsoft Office PowerPoint</Application>
  <PresentationFormat>On-screen Show (4:3)</PresentationFormat>
  <Paragraphs>340</Paragraphs>
  <Slides>18</Slides>
  <Notes>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Calibri Light</vt:lpstr>
      <vt:lpstr>Century Gothic</vt:lpstr>
      <vt:lpstr>Stack of books design template</vt:lpstr>
      <vt:lpstr>Office Theme</vt:lpstr>
      <vt:lpstr>Worksheet</vt:lpstr>
      <vt:lpstr>2023-2024  Budget Presentation</vt:lpstr>
      <vt:lpstr>PowerPoint Presentation</vt:lpstr>
      <vt:lpstr>Legislative Session Considerations</vt:lpstr>
      <vt:lpstr>School Funding</vt:lpstr>
      <vt:lpstr>School Funding</vt:lpstr>
      <vt:lpstr>Wrapping up 2022-2023</vt:lpstr>
      <vt:lpstr>Fund Balance Summary – General Fund</vt:lpstr>
      <vt:lpstr>Tax Rate Trend </vt:lpstr>
      <vt:lpstr>Property Value Trend </vt:lpstr>
      <vt:lpstr>Local Revenue</vt:lpstr>
      <vt:lpstr>Enrollment/ADA Trend</vt:lpstr>
      <vt:lpstr>General Fund – 2023-2024 Projected </vt:lpstr>
      <vt:lpstr>Fixed Costs</vt:lpstr>
      <vt:lpstr>Budget Considerations</vt:lpstr>
      <vt:lpstr>PowerPoint Presentation</vt:lpstr>
      <vt:lpstr>Food Service</vt:lpstr>
      <vt:lpstr>Debt Service</vt:lpstr>
      <vt:lpstr>Timeline</vt:lpstr>
    </vt:vector>
  </TitlesOfParts>
  <Company>Burleson 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2015-16 Budget Workshop</dc:title>
  <dc:creator>Paula Butler</dc:creator>
  <cp:lastModifiedBy>Paula Butler</cp:lastModifiedBy>
  <cp:revision>630</cp:revision>
  <cp:lastPrinted>2023-06-08T19:57:02Z</cp:lastPrinted>
  <dcterms:created xsi:type="dcterms:W3CDTF">2015-04-27T17:12:18Z</dcterms:created>
  <dcterms:modified xsi:type="dcterms:W3CDTF">2023-06-12T20:55:57Z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TC010721491033</vt:lpwstr>
  </property>
</Properties>
</file>